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36"/>
  </p:notesMasterIdLst>
  <p:sldIdLst>
    <p:sldId id="515" r:id="rId3"/>
    <p:sldId id="860" r:id="rId4"/>
    <p:sldId id="256" r:id="rId5"/>
    <p:sldId id="507" r:id="rId6"/>
    <p:sldId id="508" r:id="rId7"/>
    <p:sldId id="727" r:id="rId8"/>
    <p:sldId id="898" r:id="rId9"/>
    <p:sldId id="899" r:id="rId10"/>
    <p:sldId id="589" r:id="rId11"/>
    <p:sldId id="892" r:id="rId12"/>
    <p:sldId id="900" r:id="rId13"/>
    <p:sldId id="775" r:id="rId14"/>
    <p:sldId id="880" r:id="rId15"/>
    <p:sldId id="801" r:id="rId16"/>
    <p:sldId id="509" r:id="rId17"/>
    <p:sldId id="510" r:id="rId18"/>
    <p:sldId id="777" r:id="rId19"/>
    <p:sldId id="869" r:id="rId20"/>
    <p:sldId id="902" r:id="rId21"/>
    <p:sldId id="903" r:id="rId22"/>
    <p:sldId id="831" r:id="rId23"/>
    <p:sldId id="608" r:id="rId24"/>
    <p:sldId id="887" r:id="rId25"/>
    <p:sldId id="901" r:id="rId26"/>
    <p:sldId id="852" r:id="rId27"/>
    <p:sldId id="888" r:id="rId28"/>
    <p:sldId id="904" r:id="rId29"/>
    <p:sldId id="512" r:id="rId30"/>
    <p:sldId id="905" r:id="rId31"/>
    <p:sldId id="907" r:id="rId32"/>
    <p:sldId id="906" r:id="rId33"/>
    <p:sldId id="908" r:id="rId34"/>
    <p:sldId id="71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47" autoAdjust="0"/>
    <p:restoredTop sz="94660"/>
  </p:normalViewPr>
  <p:slideViewPr>
    <p:cSldViewPr>
      <p:cViewPr varScale="1">
        <p:scale>
          <a:sx n="46" d="100"/>
          <a:sy n="46" d="100"/>
        </p:scale>
        <p:origin x="72" y="5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5627C-3A9C-431D-B699-38532C4BFE75}"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B4ADB-144B-4D45-A6E8-6F61F72ECCB5}" type="slidenum">
              <a:rPr lang="en-US" smtClean="0"/>
              <a:t>‹#›</a:t>
            </a:fld>
            <a:endParaRPr lang="en-US"/>
          </a:p>
        </p:txBody>
      </p:sp>
    </p:spTree>
    <p:extLst>
      <p:ext uri="{BB962C8B-B14F-4D97-AF65-F5344CB8AC3E}">
        <p14:creationId xmlns:p14="http://schemas.microsoft.com/office/powerpoint/2010/main" val="295819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lyrics and service order with the bulletin</a:t>
            </a:r>
          </a:p>
        </p:txBody>
      </p:sp>
      <p:sp>
        <p:nvSpPr>
          <p:cNvPr id="4" name="Slide Number Placeholder 3"/>
          <p:cNvSpPr>
            <a:spLocks noGrp="1"/>
          </p:cNvSpPr>
          <p:nvPr>
            <p:ph type="sldNum" sz="quarter" idx="5"/>
          </p:nvPr>
        </p:nvSpPr>
        <p:spPr/>
        <p:txBody>
          <a:bodyPr/>
          <a:lstStyle/>
          <a:p>
            <a:fld id="{B8EB4ADB-144B-4D45-A6E8-6F61F72ECCB5}" type="slidenum">
              <a:rPr lang="en-US" smtClean="0"/>
              <a:t>1</a:t>
            </a:fld>
            <a:endParaRPr lang="en-US"/>
          </a:p>
        </p:txBody>
      </p:sp>
    </p:spTree>
    <p:extLst>
      <p:ext uri="{BB962C8B-B14F-4D97-AF65-F5344CB8AC3E}">
        <p14:creationId xmlns:p14="http://schemas.microsoft.com/office/powerpoint/2010/main" val="427527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lyrics and service order with the bulletin</a:t>
            </a:r>
          </a:p>
        </p:txBody>
      </p:sp>
      <p:sp>
        <p:nvSpPr>
          <p:cNvPr id="4" name="Slide Number Placeholder 3"/>
          <p:cNvSpPr>
            <a:spLocks noGrp="1"/>
          </p:cNvSpPr>
          <p:nvPr>
            <p:ph type="sldNum" sz="quarter" idx="5"/>
          </p:nvPr>
        </p:nvSpPr>
        <p:spPr/>
        <p:txBody>
          <a:bodyPr/>
          <a:lstStyle/>
          <a:p>
            <a:fld id="{B8EB4ADB-144B-4D45-A6E8-6F61F72ECCB5}" type="slidenum">
              <a:rPr lang="en-US" smtClean="0"/>
              <a:t>2</a:t>
            </a:fld>
            <a:endParaRPr lang="en-US"/>
          </a:p>
        </p:txBody>
      </p:sp>
    </p:spTree>
    <p:extLst>
      <p:ext uri="{BB962C8B-B14F-4D97-AF65-F5344CB8AC3E}">
        <p14:creationId xmlns:p14="http://schemas.microsoft.com/office/powerpoint/2010/main" val="266807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258202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7979F-9F4C-44E3-8EEA-9D5B73F3627D}"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8166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3328515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06720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409404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2526741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353109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54728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280773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D6ECF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D6ECFF">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6ECF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D6ECF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6ECF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042771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71921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3212863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D6ECF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D6ECFF">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6ECF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D6ECF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6ECF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296468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919711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4189626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994710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922654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4116216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01477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4795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4032697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8879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2226646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751573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4"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991654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4"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922774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754847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98914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B7979F-9F4C-44E3-8EEA-9D5B73F3627D}"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189732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B7979F-9F4C-44E3-8EEA-9D5B73F3627D}"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231041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38944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99869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7B7979F-9F4C-44E3-8EEA-9D5B73F3627D}" type="datetimeFigureOut">
              <a:rPr lang="en-US" smtClean="0"/>
              <a:t>4/23/2025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52114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B7979F-9F4C-44E3-8EEA-9D5B73F3627D}"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1F4AC-86C0-4BCA-A31F-50E02E75D915}" type="slidenum">
              <a:rPr lang="en-US" smtClean="0"/>
              <a:t>‹#›</a:t>
            </a:fld>
            <a:endParaRPr lang="en-US"/>
          </a:p>
        </p:txBody>
      </p:sp>
    </p:spTree>
    <p:extLst>
      <p:ext uri="{BB962C8B-B14F-4D97-AF65-F5344CB8AC3E}">
        <p14:creationId xmlns:p14="http://schemas.microsoft.com/office/powerpoint/2010/main" val="357109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7B7979F-9F4C-44E3-8EEA-9D5B73F3627D}" type="datetimeFigureOut">
              <a:rPr lang="en-US" smtClean="0"/>
              <a:t>4/23/2025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881F4AC-86C0-4BCA-A31F-50E02E75D915}" type="slidenum">
              <a:rPr lang="en-US" smtClean="0"/>
              <a:t>‹#›</a:t>
            </a:fld>
            <a:endParaRPr lang="en-US"/>
          </a:p>
        </p:txBody>
      </p:sp>
    </p:spTree>
    <p:extLst>
      <p:ext uri="{BB962C8B-B14F-4D97-AF65-F5344CB8AC3E}">
        <p14:creationId xmlns:p14="http://schemas.microsoft.com/office/powerpoint/2010/main" val="29727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B7979F-9F4C-44E3-8EEA-9D5B73F3627D}" type="datetimeFigureOut">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4/23/2025</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81F4AC-86C0-4BCA-A31F-50E02E75D915}" type="slidenum">
              <a:rPr kumimoji="0" lang="en-US" sz="1200" b="0" i="0" u="none" strike="noStrike" kern="1200" cap="none" spc="0" normalizeH="0" baseline="0" noProof="0" smtClean="0">
                <a:ln>
                  <a:noFill/>
                </a:ln>
                <a:solidFill>
                  <a:srgbClr val="4E5B6F">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E5B6F">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47968764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Presentation.pptx"/></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package" Target="../embeddings/Microsoft_PowerPoint_Presentation1.pptx"/></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63D33F-981B-9223-0A46-06A9ADF0B9D5}"/>
              </a:ext>
            </a:extLst>
          </p:cNvPr>
          <p:cNvSpPr txBox="1"/>
          <p:nvPr/>
        </p:nvSpPr>
        <p:spPr>
          <a:xfrm>
            <a:off x="2514600" y="2567226"/>
            <a:ext cx="7010400" cy="861774"/>
          </a:xfrm>
          <a:prstGeom prst="rect">
            <a:avLst/>
          </a:prstGeom>
          <a:noFill/>
        </p:spPr>
        <p:txBody>
          <a:bodyPr wrap="square" rtlCol="0">
            <a:spAutoFit/>
          </a:bodyPr>
          <a:lstStyle/>
          <a:p>
            <a:pPr algn="ctr"/>
            <a:r>
              <a:rPr lang="en-US" sz="5000" dirty="0"/>
              <a:t>April 27, 2025</a:t>
            </a:r>
          </a:p>
        </p:txBody>
      </p:sp>
    </p:spTree>
    <p:extLst>
      <p:ext uri="{BB962C8B-B14F-4D97-AF65-F5344CB8AC3E}">
        <p14:creationId xmlns:p14="http://schemas.microsoft.com/office/powerpoint/2010/main" val="202796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DE832-AFCC-436E-EDD1-A6D433AE5B5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9343FE5-99B2-E7D5-7868-369D6E9077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6CC65FF1-366A-917F-13F9-AFCEEFDB87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B42B490A-A08A-821E-9CBB-FF809D3AA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E1931F75-6626-5A0D-3466-8860B86E75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C5AB12C8-8A74-C595-28DD-75430EBD87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8A5D8EF7-B65F-7562-51D0-D4FBEE343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1EAB1B3-52B3-B668-33C4-78068E827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12FB7B7F-E1F8-5765-42E0-EBB17D5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25B15EAA-3EF2-88C7-CC99-86E51D97F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F2207B9F-683C-29B4-2D09-F2E260BD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2309691C-8582-FDB4-56B5-0DDDB0E83495}"/>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E4C7D9E1-7F1B-7508-9ADF-7145B6DF7B62}"/>
              </a:ext>
            </a:extLst>
          </p:cNvPr>
          <p:cNvSpPr/>
          <p:nvPr/>
        </p:nvSpPr>
        <p:spPr>
          <a:xfrm>
            <a:off x="0" y="600783"/>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CAEE70DB-5644-C338-D0F0-1E9D5F6E41B8}"/>
              </a:ext>
            </a:extLst>
          </p:cNvPr>
          <p:cNvSpPr txBox="1"/>
          <p:nvPr/>
        </p:nvSpPr>
        <p:spPr>
          <a:xfrm>
            <a:off x="1064439" y="600784"/>
            <a:ext cx="10514012" cy="7571054"/>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000" dirty="0">
                <a:latin typeface="Georgia" panose="02040502050405020303" pitchFamily="18" charset="0"/>
                <a:ea typeface="Malgun Gothic" panose="020B0503020000020004" pitchFamily="34" charset="-127"/>
              </a:rPr>
              <a:t>God of the sparrow</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whale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swirling stars</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How does the creature say Awe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How does the creature say Praise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earthquake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storm</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trumpet blast</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How does the creature say Woe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How does the creature cry Save</a:t>
            </a:r>
          </a:p>
        </p:txBody>
      </p:sp>
    </p:spTree>
    <p:extLst>
      <p:ext uri="{BB962C8B-B14F-4D97-AF65-F5344CB8AC3E}">
        <p14:creationId xmlns:p14="http://schemas.microsoft.com/office/powerpoint/2010/main" val="19373469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DE832-AFCC-436E-EDD1-A6D433AE5B5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9343FE5-99B2-E7D5-7868-369D6E9077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6CC65FF1-366A-917F-13F9-AFCEEFDB87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B42B490A-A08A-821E-9CBB-FF809D3AA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E1931F75-6626-5A0D-3466-8860B86E75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C5AB12C8-8A74-C595-28DD-75430EBD87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8A5D8EF7-B65F-7562-51D0-D4FBEE343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1EAB1B3-52B3-B668-33C4-78068E827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12FB7B7F-E1F8-5765-42E0-EBB17D5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25B15EAA-3EF2-88C7-CC99-86E51D97F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F2207B9F-683C-29B4-2D09-F2E260BD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2309691C-8582-FDB4-56B5-0DDDB0E83495}"/>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E4C7D9E1-7F1B-7508-9ADF-7145B6DF7B62}"/>
              </a:ext>
            </a:extLst>
          </p:cNvPr>
          <p:cNvSpPr/>
          <p:nvPr/>
        </p:nvSpPr>
        <p:spPr>
          <a:xfrm>
            <a:off x="0" y="600783"/>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CAEE70DB-5644-C338-D0F0-1E9D5F6E41B8}"/>
              </a:ext>
            </a:extLst>
          </p:cNvPr>
          <p:cNvSpPr txBox="1"/>
          <p:nvPr/>
        </p:nvSpPr>
        <p:spPr>
          <a:xfrm>
            <a:off x="1064439" y="600784"/>
            <a:ext cx="10514012" cy="6257216"/>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000" dirty="0">
                <a:latin typeface="Georgia" panose="02040502050405020303" pitchFamily="18" charset="0"/>
                <a:ea typeface="Malgun Gothic" panose="020B0503020000020004" pitchFamily="34" charset="-127"/>
              </a:rPr>
              <a:t>God of the rainbow</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cross</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empty grave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How does the creature say Grace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How does the creature say Thanks</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hungry</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sick</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God of the prodigal</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How does the creature say Care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How does the creature cry Life</a:t>
            </a:r>
          </a:p>
        </p:txBody>
      </p:sp>
    </p:spTree>
    <p:extLst>
      <p:ext uri="{BB962C8B-B14F-4D97-AF65-F5344CB8AC3E}">
        <p14:creationId xmlns:p14="http://schemas.microsoft.com/office/powerpoint/2010/main" val="35721552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5E567-A27C-D4EF-C166-A9B7655B208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7F384E3-34B7-AAE2-F100-512480625D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1501" y="-304800"/>
            <a:ext cx="13029110" cy="7296301"/>
          </a:xfrm>
          <a:prstGeom prst="rect">
            <a:avLst/>
          </a:prstGeom>
        </p:spPr>
      </p:pic>
      <p:sp>
        <p:nvSpPr>
          <p:cNvPr id="5" name="Rectangle 4">
            <a:extLst>
              <a:ext uri="{FF2B5EF4-FFF2-40B4-BE49-F238E27FC236}">
                <a16:creationId xmlns:a16="http://schemas.microsoft.com/office/drawing/2014/main" id="{64126478-DE04-CF55-96DF-00F62DE6F442}"/>
              </a:ext>
            </a:extLst>
          </p:cNvPr>
          <p:cNvSpPr/>
          <p:nvPr/>
        </p:nvSpPr>
        <p:spPr>
          <a:xfrm>
            <a:off x="-571501" y="5010302"/>
            <a:ext cx="13296902" cy="1981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 name="Rectangle 1">
            <a:extLst>
              <a:ext uri="{FF2B5EF4-FFF2-40B4-BE49-F238E27FC236}">
                <a16:creationId xmlns:a16="http://schemas.microsoft.com/office/drawing/2014/main" id="{DE9AA289-29BB-3191-D361-D0885D07204C}"/>
              </a:ext>
            </a:extLst>
          </p:cNvPr>
          <p:cNvSpPr/>
          <p:nvPr/>
        </p:nvSpPr>
        <p:spPr>
          <a:xfrm>
            <a:off x="2209800" y="5486400"/>
            <a:ext cx="1017161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latin typeface="ZapfChancery"/>
                <a:ea typeface="ZapfChancery"/>
                <a:cs typeface="ZapfChancery"/>
                <a:sym typeface="ZapfChancery"/>
              </a:defRPr>
            </a:pPr>
            <a:r>
              <a:rPr lang="en-US" sz="4800" dirty="0">
                <a:solidFill>
                  <a:prstClr val="black"/>
                </a:solidFill>
                <a:latin typeface="Malgun Gothic" panose="020B0503020000020004" pitchFamily="34" charset="-127"/>
                <a:ea typeface="Malgun Gothic" panose="020B0503020000020004" pitchFamily="34" charset="-127"/>
                <a:cs typeface="ZapfChancery"/>
                <a:sym typeface="ZapfChancery"/>
              </a:rPr>
              <a:t>Prayer | Lord’s Prayer</a:t>
            </a:r>
            <a:endParaRPr kumimoji="0" lang="en-US" sz="3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ZapfChancery"/>
              <a:sym typeface="ZapfChancery"/>
            </a:endParaRPr>
          </a:p>
        </p:txBody>
      </p:sp>
    </p:spTree>
    <p:extLst>
      <p:ext uri="{BB962C8B-B14F-4D97-AF65-F5344CB8AC3E}">
        <p14:creationId xmlns:p14="http://schemas.microsoft.com/office/powerpoint/2010/main" val="365778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B537-862C-77D9-2C70-0405200F7DB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82E0354-8996-49D7-D46A-9F9A21CCF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13AE73DA-95D5-5DE5-26DC-37FAD4700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B4F1475-4E8D-7422-FBDF-A3A6D7FE7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7BBD5F5A-A053-84B8-CB8E-742A78C6F4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83759518-A34A-D534-732F-58C473F51B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572069-FE57-D750-05FA-709637070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F5AA2669-DF6B-4DD1-7079-1CEBBCFBC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3EBF2847-C039-21D4-26AF-B0462328C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A3A18174-6022-14D2-F686-E93EFB2F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4CE97D57-F72D-A774-F1CA-2A0FEC44D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8FE2965-FADA-F627-080B-F01832BA294D}"/>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F593C70-E560-66B3-8EA9-DACF2244D133}"/>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4F731449-FAC6-1B3F-B538-0506FB89B80E}"/>
              </a:ext>
            </a:extLst>
          </p:cNvPr>
          <p:cNvSpPr txBox="1"/>
          <p:nvPr/>
        </p:nvSpPr>
        <p:spPr>
          <a:xfrm>
            <a:off x="533400" y="838200"/>
            <a:ext cx="11201400" cy="6172200"/>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800" b="1" dirty="0">
                <a:latin typeface="Malgun Gothic" panose="020B0503020000020004" pitchFamily="34" charset="-127"/>
                <a:ea typeface="Malgun Gothic" panose="020B0503020000020004" pitchFamily="34" charset="-127"/>
              </a:rPr>
              <a:t>We thank you that you have called us to celebrate your creation.  Give us reverence for life in your world. We thank you for your redeeming love; may your word and sacrament strengthen us to love as you love us.</a:t>
            </a:r>
          </a:p>
        </p:txBody>
      </p:sp>
    </p:spTree>
    <p:extLst>
      <p:ext uri="{BB962C8B-B14F-4D97-AF65-F5344CB8AC3E}">
        <p14:creationId xmlns:p14="http://schemas.microsoft.com/office/powerpoint/2010/main" val="153782660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0A6ED-51B6-04DF-424C-C073403E601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03AB46D-0A40-CF13-DD55-120F78F00F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898EDBE9-BC12-198B-6079-0F5BF02220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8585C0C9-BA4F-5E20-66E2-8235E7C5D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8783EDEF-78BF-E89F-8CEE-EC574105DF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B5A69F08-09C2-35AD-86FC-7BE3B2D042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C2EEF9B6-EDEF-2C71-D95C-B2F1B6EF2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4D869CE4-21F2-CC06-8D25-CA79279B0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E8E84E98-E89E-018F-182A-0F6C5728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50E5C031-74A8-C3E4-CD2E-11E2AC8FA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20828F8E-0F2E-3975-C1D9-2844EE5D8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338C1BA7-4A7B-1120-CD6D-12B566EFCA07}"/>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E598E82C-DE53-3F56-4606-B37F1798D0B8}"/>
              </a:ext>
            </a:extLst>
          </p:cNvPr>
          <p:cNvSpPr/>
          <p:nvPr/>
        </p:nvSpPr>
        <p:spPr>
          <a:xfrm>
            <a:off x="0" y="600783"/>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BFA79995-DF29-81D6-591F-2875C7CF7C28}"/>
              </a:ext>
            </a:extLst>
          </p:cNvPr>
          <p:cNvSpPr txBox="1"/>
          <p:nvPr/>
        </p:nvSpPr>
        <p:spPr>
          <a:xfrm>
            <a:off x="941294" y="903277"/>
            <a:ext cx="10514012" cy="4729591"/>
          </a:xfrm>
          <a:prstGeom prst="rect">
            <a:avLst/>
          </a:prstGeom>
        </p:spPr>
        <p:txBody>
          <a:bodyPr vert="horz" lIns="91440" tIns="45720" rIns="91440" bIns="45720" rtlCol="0">
            <a:noAutofit/>
          </a:bodyPr>
          <a:lstStyle/>
          <a:p>
            <a:pPr marL="0" indent="0" algn="ctr">
              <a:buNone/>
            </a:pPr>
            <a:r>
              <a:rPr lang="en-US" sz="4000" b="1" dirty="0">
                <a:latin typeface="Malgun Gothic" panose="020B0503020000020004" pitchFamily="34" charset="-127"/>
                <a:ea typeface="Malgun Gothic" panose="020B0503020000020004" pitchFamily="34" charset="-127"/>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For thine is the kingdom and the power and the glory forever. Amen.</a:t>
            </a:r>
          </a:p>
        </p:txBody>
      </p:sp>
    </p:spTree>
    <p:extLst>
      <p:ext uri="{BB962C8B-B14F-4D97-AF65-F5344CB8AC3E}">
        <p14:creationId xmlns:p14="http://schemas.microsoft.com/office/powerpoint/2010/main" val="272848360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E8814-6B8D-CBA6-AE02-D6A9071E7C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1501" y="-304800"/>
            <a:ext cx="13029110" cy="7296302"/>
          </a:xfrm>
          <a:prstGeom prst="rect">
            <a:avLst/>
          </a:prstGeom>
        </p:spPr>
      </p:pic>
      <p:sp>
        <p:nvSpPr>
          <p:cNvPr id="5" name="Rectangle 4">
            <a:extLst>
              <a:ext uri="{FF2B5EF4-FFF2-40B4-BE49-F238E27FC236}">
                <a16:creationId xmlns:a16="http://schemas.microsoft.com/office/drawing/2014/main" id="{638F92D1-569E-9583-77EA-9D4B1234E0AE}"/>
              </a:ext>
            </a:extLst>
          </p:cNvPr>
          <p:cNvSpPr/>
          <p:nvPr/>
        </p:nvSpPr>
        <p:spPr>
          <a:xfrm>
            <a:off x="-705397" y="5010302"/>
            <a:ext cx="13296902" cy="1981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 name="Rectangle 1"/>
          <p:cNvSpPr/>
          <p:nvPr/>
        </p:nvSpPr>
        <p:spPr>
          <a:xfrm>
            <a:off x="0" y="5257800"/>
            <a:ext cx="12381411" cy="830997"/>
          </a:xfrm>
          <a:prstGeom prst="rect">
            <a:avLst/>
          </a:prstGeom>
        </p:spPr>
        <p:txBody>
          <a:bodyPr wrap="square">
            <a:spAutoFit/>
          </a:bodyPr>
          <a:lstStyle/>
          <a:p>
            <a:pPr lvl="0" algn="ctr" defTabSz="914400">
              <a:defRPr sz="3200">
                <a:latin typeface="ZapfChancery"/>
                <a:ea typeface="ZapfChancery"/>
                <a:cs typeface="ZapfChancery"/>
                <a:sym typeface="ZapfChancery"/>
              </a:defRPr>
            </a:pPr>
            <a:r>
              <a:rPr lang="en-US" sz="4800" dirty="0">
                <a:solidFill>
                  <a:prstClr val="black"/>
                </a:solidFill>
                <a:latin typeface="Malgun Gothic" panose="020B0503020000020004" pitchFamily="34" charset="-127"/>
                <a:ea typeface="Malgun Gothic" panose="020B0503020000020004" pitchFamily="34" charset="-127"/>
                <a:cs typeface="ZapfChancery"/>
                <a:sym typeface="ZapfChancery"/>
              </a:rPr>
              <a:t>John 20:1-18 </a:t>
            </a:r>
          </a:p>
        </p:txBody>
      </p:sp>
    </p:spTree>
    <p:extLst>
      <p:ext uri="{BB962C8B-B14F-4D97-AF65-F5344CB8AC3E}">
        <p14:creationId xmlns:p14="http://schemas.microsoft.com/office/powerpoint/2010/main" val="150401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E8814-6B8D-CBA6-AE02-D6A9071E7C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1500" y="-304800"/>
            <a:ext cx="13029108" cy="7296301"/>
          </a:xfrm>
          <a:prstGeom prst="rect">
            <a:avLst/>
          </a:prstGeom>
        </p:spPr>
      </p:pic>
      <p:sp>
        <p:nvSpPr>
          <p:cNvPr id="2" name="Rectangle 1"/>
          <p:cNvSpPr/>
          <p:nvPr/>
        </p:nvSpPr>
        <p:spPr>
          <a:xfrm>
            <a:off x="7446261" y="1499152"/>
            <a:ext cx="4990011"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latin typeface="ZapfChancery"/>
                <a:ea typeface="ZapfChancery"/>
                <a:cs typeface="ZapfChancery"/>
                <a:sym typeface="ZapfChancery"/>
              </a:defRPr>
            </a:pPr>
            <a:r>
              <a:rPr kumimoji="0" lang="en-US" sz="6000" b="0"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ZapfChancery"/>
                <a:sym typeface="ZapfChancery"/>
              </a:rPr>
              <a:t>Children’s Message</a:t>
            </a:r>
            <a:endParaRPr kumimoji="0" lang="en-US" sz="6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ZapfChancery"/>
              <a:sym typeface="ZapfChancery"/>
            </a:endParaRPr>
          </a:p>
        </p:txBody>
      </p:sp>
    </p:spTree>
    <p:extLst>
      <p:ext uri="{BB962C8B-B14F-4D97-AF65-F5344CB8AC3E}">
        <p14:creationId xmlns:p14="http://schemas.microsoft.com/office/powerpoint/2010/main" val="394614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39EC9-03E2-86F3-F0A7-50D9B415337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6A9E4C8-773C-2B3A-BE94-595A8AF11F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12C6F92C-A336-C1BC-0628-B2E32F7B15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B47D6132-99B6-4C4B-F9A1-848B507E3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6480A1A7-C289-5D4A-6267-5BEDB43A07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56AA6451-9FFD-9173-568E-D252624BB0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AD20833E-CEF4-9D57-6893-5F0333C2A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6775E8EF-4223-7D92-0169-1236C35AE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EC3500DB-5512-3819-2655-7ABEEC2D4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C867C303-1503-315A-AA0C-9AF6EE9DA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EB8DB020-09BE-94C2-B49C-F72B0C3D1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1B84EC9-A168-DBD9-592D-D7D908E2B81B}"/>
              </a:ext>
            </a:extLst>
          </p:cNvPr>
          <p:cNvSpPr>
            <a:spLocks noGrp="1"/>
          </p:cNvSpPr>
          <p:nvPr>
            <p:ph type="ctrTitle"/>
          </p:nvPr>
        </p:nvSpPr>
        <p:spPr>
          <a:xfrm>
            <a:off x="474673" y="2628831"/>
            <a:ext cx="11242654" cy="1808497"/>
          </a:xfrm>
        </p:spPr>
        <p:txBody>
          <a:bodyPr vert="horz" lIns="91440" tIns="45720" rIns="91440" bIns="45720" rtlCol="0" anchor="t">
            <a:noAutofit/>
          </a:bodyPr>
          <a:lstStyle/>
          <a:p>
            <a:pPr algn="ctr"/>
            <a: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t>  In the Garden </a:t>
            </a:r>
            <a:b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br>
            <a: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t>UMH #314 </a:t>
            </a:r>
          </a:p>
        </p:txBody>
      </p:sp>
    </p:spTree>
    <p:extLst>
      <p:ext uri="{BB962C8B-B14F-4D97-AF65-F5344CB8AC3E}">
        <p14:creationId xmlns:p14="http://schemas.microsoft.com/office/powerpoint/2010/main" val="70402965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B537-862C-77D9-2C70-0405200F7DB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82E0354-8996-49D7-D46A-9F9A21CCF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13AE73DA-95D5-5DE5-26DC-37FAD4700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B4F1475-4E8D-7422-FBDF-A3A6D7FE7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7BBD5F5A-A053-84B8-CB8E-742A78C6F4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83759518-A34A-D534-732F-58C473F51B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572069-FE57-D750-05FA-709637070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F5AA2669-DF6B-4DD1-7079-1CEBBCFBC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3EBF2847-C039-21D4-26AF-B0462328C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A3A18174-6022-14D2-F686-E93EFB2F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4CE97D57-F72D-A774-F1CA-2A0FEC44D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8FE2965-FADA-F627-080B-F01832BA294D}"/>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F593C70-E560-66B3-8EA9-DACF2244D133}"/>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4F731449-FAC6-1B3F-B538-0506FB89B80E}"/>
              </a:ext>
            </a:extLst>
          </p:cNvPr>
          <p:cNvSpPr txBox="1"/>
          <p:nvPr/>
        </p:nvSpPr>
        <p:spPr>
          <a:xfrm>
            <a:off x="1068389" y="838200"/>
            <a:ext cx="10514012" cy="6172200"/>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000" dirty="0">
                <a:latin typeface="Georgia" panose="02040502050405020303" pitchFamily="18" charset="0"/>
                <a:ea typeface="Malgun Gothic" panose="020B0503020000020004" pitchFamily="34" charset="-127"/>
              </a:rPr>
              <a:t>I come to the garden alone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While the dew is still on the roses,</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the voice I hear falling on my ear,</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The Son of God discloses.</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he walks with me, and he talks with me,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he tells me I am his own;</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the joy we share as we tarry there,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None other has ever known.</a:t>
            </a:r>
          </a:p>
        </p:txBody>
      </p:sp>
    </p:spTree>
    <p:extLst>
      <p:ext uri="{BB962C8B-B14F-4D97-AF65-F5344CB8AC3E}">
        <p14:creationId xmlns:p14="http://schemas.microsoft.com/office/powerpoint/2010/main" val="38776591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B537-862C-77D9-2C70-0405200F7DB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82E0354-8996-49D7-D46A-9F9A21CCF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13AE73DA-95D5-5DE5-26DC-37FAD4700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B4F1475-4E8D-7422-FBDF-A3A6D7FE7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7BBD5F5A-A053-84B8-CB8E-742A78C6F4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83759518-A34A-D534-732F-58C473F51B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572069-FE57-D750-05FA-709637070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F5AA2669-DF6B-4DD1-7079-1CEBBCFBC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3EBF2847-C039-21D4-26AF-B0462328C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A3A18174-6022-14D2-F686-E93EFB2F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4CE97D57-F72D-A774-F1CA-2A0FEC44D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8FE2965-FADA-F627-080B-F01832BA294D}"/>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F593C70-E560-66B3-8EA9-DACF2244D133}"/>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4F731449-FAC6-1B3F-B538-0506FB89B80E}"/>
              </a:ext>
            </a:extLst>
          </p:cNvPr>
          <p:cNvSpPr txBox="1"/>
          <p:nvPr/>
        </p:nvSpPr>
        <p:spPr>
          <a:xfrm>
            <a:off x="1068389" y="838200"/>
            <a:ext cx="10514012" cy="6172200"/>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000" dirty="0">
                <a:latin typeface="Georgia" panose="02040502050405020303" pitchFamily="18" charset="0"/>
                <a:ea typeface="Malgun Gothic" panose="020B0503020000020004" pitchFamily="34" charset="-127"/>
              </a:rPr>
              <a:t>He speaks, and the sound of his voice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Is so sweet the birds hush their singing,</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the melody that he gave to me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Within my heart is ringing.</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he walks with me, and he talks with me,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he tells me I am his own;</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the joy we share as we tarry there,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None other has ever known.</a:t>
            </a:r>
          </a:p>
        </p:txBody>
      </p:sp>
    </p:spTree>
    <p:extLst>
      <p:ext uri="{BB962C8B-B14F-4D97-AF65-F5344CB8AC3E}">
        <p14:creationId xmlns:p14="http://schemas.microsoft.com/office/powerpoint/2010/main" val="89294317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63D33F-981B-9223-0A46-06A9ADF0B9D5}"/>
              </a:ext>
            </a:extLst>
          </p:cNvPr>
          <p:cNvSpPr txBox="1"/>
          <p:nvPr/>
        </p:nvSpPr>
        <p:spPr>
          <a:xfrm>
            <a:off x="2590800" y="2567226"/>
            <a:ext cx="7010400" cy="923330"/>
          </a:xfrm>
          <a:prstGeom prst="rect">
            <a:avLst/>
          </a:prstGeom>
          <a:noFill/>
        </p:spPr>
        <p:txBody>
          <a:bodyPr wrap="square" rtlCol="0">
            <a:spAutoFit/>
          </a:bodyPr>
          <a:lstStyle/>
          <a:p>
            <a:pPr algn="ctr"/>
            <a:r>
              <a:rPr lang="en-US" sz="5400" dirty="0"/>
              <a:t>Caring for Creation</a:t>
            </a:r>
            <a:endParaRPr lang="en-US" sz="5000" dirty="0"/>
          </a:p>
        </p:txBody>
      </p:sp>
    </p:spTree>
    <p:extLst>
      <p:ext uri="{BB962C8B-B14F-4D97-AF65-F5344CB8AC3E}">
        <p14:creationId xmlns:p14="http://schemas.microsoft.com/office/powerpoint/2010/main" val="1221319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B537-862C-77D9-2C70-0405200F7DB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82E0354-8996-49D7-D46A-9F9A21CCF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13AE73DA-95D5-5DE5-26DC-37FAD4700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B4F1475-4E8D-7422-FBDF-A3A6D7FE7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7BBD5F5A-A053-84B8-CB8E-742A78C6F4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83759518-A34A-D534-732F-58C473F51B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572069-FE57-D750-05FA-709637070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F5AA2669-DF6B-4DD1-7079-1CEBBCFBC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3EBF2847-C039-21D4-26AF-B0462328C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A3A18174-6022-14D2-F686-E93EFB2F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4CE97D57-F72D-A774-F1CA-2A0FEC44D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8FE2965-FADA-F627-080B-F01832BA294D}"/>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F593C70-E560-66B3-8EA9-DACF2244D133}"/>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4F731449-FAC6-1B3F-B538-0506FB89B80E}"/>
              </a:ext>
            </a:extLst>
          </p:cNvPr>
          <p:cNvSpPr txBox="1"/>
          <p:nvPr/>
        </p:nvSpPr>
        <p:spPr>
          <a:xfrm>
            <a:off x="1068389" y="838200"/>
            <a:ext cx="10514012" cy="6172200"/>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000" dirty="0">
                <a:latin typeface="Georgia" panose="02040502050405020303" pitchFamily="18" charset="0"/>
                <a:ea typeface="Malgun Gothic" panose="020B0503020000020004" pitchFamily="34" charset="-127"/>
              </a:rPr>
              <a:t>I'd stay in the garden with him</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Though the night around me be falling,</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But he bids me go; thru the voice of woe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His voice to me is calling.</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he walks with me, and he talks with me,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he tells me I am his own;</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And the joy we share as we tarry there,</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None other has ever known.</a:t>
            </a:r>
          </a:p>
        </p:txBody>
      </p:sp>
    </p:spTree>
    <p:extLst>
      <p:ext uri="{BB962C8B-B14F-4D97-AF65-F5344CB8AC3E}">
        <p14:creationId xmlns:p14="http://schemas.microsoft.com/office/powerpoint/2010/main" val="357599691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A51C-27DE-6BFF-1EE7-DE9C7D527FB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009F62E-3F16-C304-2AED-21955D909751}"/>
              </a:ext>
            </a:extLst>
          </p:cNvPr>
          <p:cNvSpPr/>
          <p:nvPr/>
        </p:nvSpPr>
        <p:spPr>
          <a:xfrm>
            <a:off x="-152400" y="-463826"/>
            <a:ext cx="13411200" cy="8001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11ABCF-DD78-338C-B3E4-3EC892A0F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90" y="-2538245"/>
            <a:ext cx="14174290" cy="12836491"/>
          </a:xfrm>
          <a:prstGeom prst="rect">
            <a:avLst/>
          </a:prstGeom>
        </p:spPr>
      </p:pic>
      <p:sp>
        <p:nvSpPr>
          <p:cNvPr id="5" name="Rectangle 4">
            <a:extLst>
              <a:ext uri="{FF2B5EF4-FFF2-40B4-BE49-F238E27FC236}">
                <a16:creationId xmlns:a16="http://schemas.microsoft.com/office/drawing/2014/main" id="{3BDC57E6-7E52-D79C-FA32-A603F48B7E4C}"/>
              </a:ext>
            </a:extLst>
          </p:cNvPr>
          <p:cNvSpPr/>
          <p:nvPr/>
        </p:nvSpPr>
        <p:spPr>
          <a:xfrm>
            <a:off x="-705397" y="5010302"/>
            <a:ext cx="13296902" cy="1981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Rectangle 1">
            <a:extLst>
              <a:ext uri="{FF2B5EF4-FFF2-40B4-BE49-F238E27FC236}">
                <a16:creationId xmlns:a16="http://schemas.microsoft.com/office/drawing/2014/main" id="{53366DF1-839B-515F-0989-892CA19D41A5}"/>
              </a:ext>
            </a:extLst>
          </p:cNvPr>
          <p:cNvSpPr/>
          <p:nvPr/>
        </p:nvSpPr>
        <p:spPr>
          <a:xfrm>
            <a:off x="-705396" y="5257800"/>
            <a:ext cx="13086808"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latin typeface="ZapfChancery"/>
                <a:ea typeface="ZapfChancery"/>
                <a:cs typeface="ZapfChancery"/>
                <a:sym typeface="ZapfChancery"/>
              </a:defRPr>
            </a:pPr>
            <a:r>
              <a:rPr kumimoji="0" lang="en-US" sz="44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ZapfChancery"/>
                <a:sym typeface="ZapfChancery"/>
              </a:rPr>
              <a:t>Message</a:t>
            </a:r>
            <a:endParaRPr kumimoji="0" lang="en-US" sz="44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ZapfChancery"/>
              <a:sym typeface="ZapfChancery"/>
            </a:endParaRPr>
          </a:p>
        </p:txBody>
      </p:sp>
    </p:spTree>
    <p:extLst>
      <p:ext uri="{BB962C8B-B14F-4D97-AF65-F5344CB8AC3E}">
        <p14:creationId xmlns:p14="http://schemas.microsoft.com/office/powerpoint/2010/main" val="1364292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B3B4E-B412-5DC1-64E7-1D3005E11E5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C6DE3BD-E68D-F13B-2D6C-DD9A4787B49E}"/>
              </a:ext>
            </a:extLst>
          </p:cNvPr>
          <p:cNvSpPr/>
          <p:nvPr/>
        </p:nvSpPr>
        <p:spPr>
          <a:xfrm>
            <a:off x="0" y="600783"/>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E4A41D09-2ADC-4075-C0D8-AA3D4A71BF01}"/>
              </a:ext>
            </a:extLst>
          </p:cNvPr>
          <p:cNvSpPr/>
          <p:nvPr/>
        </p:nvSpPr>
        <p:spPr>
          <a:xfrm>
            <a:off x="-29726" y="640509"/>
            <a:ext cx="12221725" cy="6217491"/>
          </a:xfrm>
          <a:prstGeom prst="rect">
            <a:avLst/>
          </a:prstGeom>
          <a:solidFill>
            <a:sysClr val="window" lastClr="FFFFFF"/>
          </a:solidFill>
          <a:ln w="1905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5" descr="Tying a bow in an arrangment of presents">
            <a:extLst>
              <a:ext uri="{FF2B5EF4-FFF2-40B4-BE49-F238E27FC236}">
                <a16:creationId xmlns:a16="http://schemas.microsoft.com/office/drawing/2014/main" id="{ADD599A3-0A4F-C5D1-7FFD-1CB38DD8713E}"/>
              </a:ext>
            </a:extLst>
          </p:cNvPr>
          <p:cNvPicPr>
            <a:picLocks noChangeAspect="1"/>
          </p:cNvPicPr>
          <p:nvPr/>
        </p:nvPicPr>
        <p:blipFill>
          <a:blip r:embed="rId2"/>
          <a:srcRect l="27899" r="26990" b="-1"/>
          <a:stretch/>
        </p:blipFill>
        <p:spPr>
          <a:xfrm>
            <a:off x="-1" y="10"/>
            <a:ext cx="4634680" cy="6857990"/>
          </a:xfrm>
          <a:prstGeom prst="rect">
            <a:avLst/>
          </a:prstGeom>
        </p:spPr>
      </p:pic>
      <p:sp>
        <p:nvSpPr>
          <p:cNvPr id="8" name="Content Placeholder 1">
            <a:extLst>
              <a:ext uri="{FF2B5EF4-FFF2-40B4-BE49-F238E27FC236}">
                <a16:creationId xmlns:a16="http://schemas.microsoft.com/office/drawing/2014/main" id="{2EA9430F-9082-8495-00D6-0128CBDD9C0A}"/>
              </a:ext>
            </a:extLst>
          </p:cNvPr>
          <p:cNvSpPr txBox="1">
            <a:spLocks/>
          </p:cNvSpPr>
          <p:nvPr/>
        </p:nvSpPr>
        <p:spPr>
          <a:xfrm>
            <a:off x="4888679" y="2455333"/>
            <a:ext cx="6046019" cy="40132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90000"/>
              </a:lnSpc>
              <a:spcBef>
                <a:spcPts val="0"/>
              </a:spcBef>
              <a:spcAft>
                <a:spcPts val="0"/>
              </a:spcAft>
              <a:buClrTx/>
              <a:buSzTx/>
              <a:buFont typeface="Wingdings 3" charset="2"/>
              <a:buNone/>
              <a:tabLst/>
              <a:defRPr sz="3200">
                <a:latin typeface="ZapfChancery"/>
                <a:ea typeface="ZapfChancery"/>
                <a:cs typeface="ZapfChancery"/>
                <a:sym typeface="ZapfChancery"/>
              </a:defRPr>
            </a:pPr>
            <a:r>
              <a:rPr kumimoji="0" lang="en-US" sz="3400" b="0" i="0" u="none" strike="noStrike" kern="1200" cap="none" spc="0" normalizeH="0" baseline="0" noProof="0" dirty="0">
                <a:ln>
                  <a:noFill/>
                </a:ln>
                <a:solidFill>
                  <a:sysClr val="windowText" lastClr="000000"/>
                </a:solidFill>
                <a:effectLst>
                  <a:outerShdw blurRad="50800" dist="50800" dir="5400000" algn="ctr" rotWithShape="0">
                    <a:sysClr val="window" lastClr="FFFFFF"/>
                  </a:outerShdw>
                </a:effectLst>
                <a:uLnTx/>
                <a:uFillTx/>
                <a:latin typeface="Georgia" panose="02040502050405020303" pitchFamily="18" charset="0"/>
                <a:ea typeface="ZapfChancery"/>
                <a:cs typeface="ZapfChancery"/>
                <a:sym typeface="ZapfChancery"/>
              </a:rPr>
              <a:t>We are able to offer our gifts in-person, electronically, by mail (send to: 1401 Maple Street, Northfield, MN 55057), or online: northfieldumc.org.</a:t>
            </a:r>
          </a:p>
          <a:p>
            <a:pPr marL="0" marR="0" lvl="0" indent="0" algn="l" defTabSz="457200" rtl="0" eaLnBrk="1" fontAlgn="auto" latinLnBrk="0" hangingPunct="1">
              <a:lnSpc>
                <a:spcPct val="90000"/>
              </a:lnSpc>
              <a:spcBef>
                <a:spcPts val="0"/>
              </a:spcBef>
              <a:spcAft>
                <a:spcPts val="0"/>
              </a:spcAft>
              <a:buClrTx/>
              <a:buSzTx/>
              <a:buFont typeface="Wingdings 3" charset="2"/>
              <a:buNone/>
              <a:tabLst/>
              <a:defRPr sz="3200">
                <a:latin typeface="ZapfChancery"/>
                <a:ea typeface="ZapfChancery"/>
                <a:cs typeface="ZapfChancery"/>
                <a:sym typeface="ZapfChancery"/>
              </a:defRPr>
            </a:pPr>
            <a:endParaRPr kumimoji="0" lang="en-US" sz="3400" b="0" i="0" u="none" strike="noStrike" kern="1200" cap="none" spc="0" normalizeH="0" baseline="0" noProof="0" dirty="0">
              <a:ln>
                <a:noFill/>
              </a:ln>
              <a:solidFill>
                <a:sysClr val="windowText" lastClr="000000"/>
              </a:solidFill>
              <a:effectLst>
                <a:outerShdw blurRad="50800" dist="50800" dir="5400000" algn="ctr" rotWithShape="0">
                  <a:sysClr val="window" lastClr="FFFFFF"/>
                </a:outerShdw>
              </a:effectLst>
              <a:uLnTx/>
              <a:uFillTx/>
              <a:latin typeface="Georgia" panose="02040502050405020303" pitchFamily="18" charset="0"/>
              <a:ea typeface="ZapfChancery"/>
              <a:cs typeface="ZapfChancery"/>
              <a:sym typeface="ZapfChancery"/>
            </a:endParaRPr>
          </a:p>
          <a:p>
            <a:pPr marL="0" marR="0" lvl="0" indent="0" algn="l" defTabSz="457200" rtl="0" eaLnBrk="1" fontAlgn="auto" latinLnBrk="0" hangingPunct="1">
              <a:lnSpc>
                <a:spcPct val="90000"/>
              </a:lnSpc>
              <a:spcBef>
                <a:spcPts val="0"/>
              </a:spcBef>
              <a:spcAft>
                <a:spcPts val="0"/>
              </a:spcAft>
              <a:buClrTx/>
              <a:buSzTx/>
              <a:buFont typeface="Wingdings 3" charset="2"/>
              <a:buNone/>
              <a:tabLst/>
              <a:defRPr sz="3200">
                <a:latin typeface="ZapfChancery"/>
                <a:ea typeface="ZapfChancery"/>
                <a:cs typeface="ZapfChancery"/>
                <a:sym typeface="ZapfChancery"/>
              </a:defRPr>
            </a:pPr>
            <a:r>
              <a:rPr kumimoji="0" lang="en-US" sz="3400" b="0" i="0" u="none" strike="noStrike" kern="1200" cap="none" spc="0" normalizeH="0" baseline="0" noProof="0" dirty="0">
                <a:ln>
                  <a:noFill/>
                </a:ln>
                <a:solidFill>
                  <a:sysClr val="windowText" lastClr="000000"/>
                </a:solidFill>
                <a:effectLst>
                  <a:outerShdw blurRad="50800" dist="50800" dir="5400000" algn="ctr" rotWithShape="0">
                    <a:sysClr val="window" lastClr="FFFFFF"/>
                  </a:outerShdw>
                </a:effectLst>
                <a:uLnTx/>
                <a:uFillTx/>
                <a:latin typeface="Georgia" panose="02040502050405020303" pitchFamily="18" charset="0"/>
                <a:ea typeface="ZapfChancery"/>
                <a:cs typeface="ZapfChancery"/>
                <a:sym typeface="ZapfChancery"/>
              </a:rPr>
              <a:t>Through prayers, presence, gifts, service, and witness, we offer ourselves to God’s work!</a:t>
            </a:r>
            <a:endParaRPr kumimoji="0" lang="en-US" sz="1300" b="0" i="0" u="none" strike="noStrike" kern="1200" cap="none" spc="0" normalizeH="0" baseline="0" noProof="0" dirty="0">
              <a:ln>
                <a:noFill/>
              </a:ln>
              <a:solidFill>
                <a:sysClr val="windowText" lastClr="000000"/>
              </a:solidFill>
              <a:effectLst>
                <a:outerShdw blurRad="50800" dist="50800" dir="5400000" algn="ctr" rotWithShape="0">
                  <a:sysClr val="window" lastClr="FFFFFF"/>
                </a:outerShdw>
              </a:effectLst>
              <a:uLnTx/>
              <a:uFillTx/>
              <a:latin typeface="ZapfChancery"/>
              <a:ea typeface="ZapfChancery"/>
              <a:cs typeface="ZapfChancery"/>
              <a:sym typeface="ZapfChancery"/>
            </a:endParaRPr>
          </a:p>
        </p:txBody>
      </p:sp>
      <p:sp>
        <p:nvSpPr>
          <p:cNvPr id="9" name="TextBox 8">
            <a:extLst>
              <a:ext uri="{FF2B5EF4-FFF2-40B4-BE49-F238E27FC236}">
                <a16:creationId xmlns:a16="http://schemas.microsoft.com/office/drawing/2014/main" id="{53FE81D9-455B-6B94-2DEF-980A53035C22}"/>
              </a:ext>
            </a:extLst>
          </p:cNvPr>
          <p:cNvSpPr txBox="1"/>
          <p:nvPr/>
        </p:nvSpPr>
        <p:spPr>
          <a:xfrm>
            <a:off x="4888679" y="1303418"/>
            <a:ext cx="6718041" cy="800219"/>
          </a:xfrm>
          <a:prstGeom prst="rect">
            <a:avLst/>
          </a:prstGeom>
          <a:noFill/>
        </p:spPr>
        <p:txBody>
          <a:bodyPr wrap="square" rtlCol="0">
            <a:spAutoFit/>
          </a:bodyPr>
          <a:lstStyle/>
          <a:p>
            <a:r>
              <a:rPr lang="en-US" sz="4600" b="1" dirty="0">
                <a:solidFill>
                  <a:prstClr val="black"/>
                </a:solidFill>
                <a:latin typeface="Georgia" panose="02040502050405020303" pitchFamily="18" charset="0"/>
              </a:rPr>
              <a:t>Sharing and Offering</a:t>
            </a:r>
          </a:p>
        </p:txBody>
      </p:sp>
    </p:spTree>
    <p:extLst>
      <p:ext uri="{BB962C8B-B14F-4D97-AF65-F5344CB8AC3E}">
        <p14:creationId xmlns:p14="http://schemas.microsoft.com/office/powerpoint/2010/main" val="1071993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E932-28DC-048C-6A66-34A82F882BF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297C02C-93F5-839E-B3B8-CAA37A6EB0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6B043936-2718-1938-325A-6791AE9030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3C100D8A-E459-5892-ACAC-3CC916097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9DC2A51F-8BED-CBF3-D3C5-7315C0D7F5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B108A64A-76A4-8A4F-2B8C-331BA1D43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F56CCA28-F5AE-F2BB-8CA5-9C7AEC186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32BF81A7-D74A-38D6-E5AF-FEC76DB71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495814EF-13FA-85ED-382D-6B80CB0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016B90B4-BFA2-05AC-DF5A-02CAFACD3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55DCE4BB-4B11-6A4B-D672-56E8D332A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61CCE24-6732-637D-3447-80F54BEE32FA}"/>
              </a:ext>
            </a:extLst>
          </p:cNvPr>
          <p:cNvSpPr>
            <a:spLocks noGrp="1"/>
          </p:cNvSpPr>
          <p:nvPr>
            <p:ph type="ctrTitle"/>
          </p:nvPr>
        </p:nvSpPr>
        <p:spPr>
          <a:xfrm>
            <a:off x="911245" y="2843567"/>
            <a:ext cx="10212367" cy="1518189"/>
          </a:xfrm>
        </p:spPr>
        <p:txBody>
          <a:bodyPr vert="horz" lIns="91440" tIns="45720" rIns="91440" bIns="45720" rtlCol="0" anchor="t">
            <a:noAutofit/>
          </a:bodyPr>
          <a:lstStyle/>
          <a:p>
            <a:pPr algn="ctr"/>
            <a: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t>A Little Hope in Time                                                                Tim Goodwin </a:t>
            </a:r>
          </a:p>
        </p:txBody>
      </p:sp>
    </p:spTree>
    <p:extLst>
      <p:ext uri="{BB962C8B-B14F-4D97-AF65-F5344CB8AC3E}">
        <p14:creationId xmlns:p14="http://schemas.microsoft.com/office/powerpoint/2010/main" val="155874120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BB537-862C-77D9-2C70-0405200F7DB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82E0354-8996-49D7-D46A-9F9A21CCF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13AE73DA-95D5-5DE5-26DC-37FAD47003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B4F1475-4E8D-7422-FBDF-A3A6D7FE7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7BBD5F5A-A053-84B8-CB8E-742A78C6F4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83759518-A34A-D534-732F-58C473F51B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572069-FE57-D750-05FA-709637070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F5AA2669-DF6B-4DD1-7079-1CEBBCFBC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3EBF2847-C039-21D4-26AF-B0462328C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A3A18174-6022-14D2-F686-E93EFB2F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4CE97D57-F72D-A774-F1CA-2A0FEC44D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8FE2965-FADA-F627-080B-F01832BA294D}"/>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F593C70-E560-66B3-8EA9-DACF2244D133}"/>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4F731449-FAC6-1B3F-B538-0506FB89B80E}"/>
              </a:ext>
            </a:extLst>
          </p:cNvPr>
          <p:cNvSpPr txBox="1"/>
          <p:nvPr/>
        </p:nvSpPr>
        <p:spPr>
          <a:xfrm>
            <a:off x="1068389" y="1295400"/>
            <a:ext cx="10514012" cy="5715000"/>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800" b="1" dirty="0">
                <a:latin typeface="Malgun Gothic" panose="020B0503020000020004" pitchFamily="34" charset="-127"/>
                <a:ea typeface="Malgun Gothic" panose="020B0503020000020004" pitchFamily="34" charset="-127"/>
              </a:rPr>
              <a:t>God of resurrection and renewal, as spring awakens the earth and Easter fills us with hope, we offer these gifts in gratitude.  Use them to heal creation and bring new life to your world.  Amen. </a:t>
            </a:r>
          </a:p>
        </p:txBody>
      </p:sp>
    </p:spTree>
    <p:extLst>
      <p:ext uri="{BB962C8B-B14F-4D97-AF65-F5344CB8AC3E}">
        <p14:creationId xmlns:p14="http://schemas.microsoft.com/office/powerpoint/2010/main" val="248594941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E932-28DC-048C-6A66-34A82F882BF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297C02C-93F5-839E-B3B8-CAA37A6EB0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6B043936-2718-1938-325A-6791AE9030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3C100D8A-E459-5892-ACAC-3CC916097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9DC2A51F-8BED-CBF3-D3C5-7315C0D7F5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B108A64A-76A4-8A4F-2B8C-331BA1D43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F56CCA28-F5AE-F2BB-8CA5-9C7AEC186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32BF81A7-D74A-38D6-E5AF-FEC76DB71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495814EF-13FA-85ED-382D-6B80CB0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016B90B4-BFA2-05AC-DF5A-02CAFACD3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55DCE4BB-4B11-6A4B-D672-56E8D332A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61CCE24-6732-637D-3447-80F54BEE32FA}"/>
              </a:ext>
            </a:extLst>
          </p:cNvPr>
          <p:cNvSpPr>
            <a:spLocks noGrp="1"/>
          </p:cNvSpPr>
          <p:nvPr>
            <p:ph type="ctrTitle"/>
          </p:nvPr>
        </p:nvSpPr>
        <p:spPr>
          <a:xfrm>
            <a:off x="777535" y="3024698"/>
            <a:ext cx="10820400" cy="1989928"/>
          </a:xfrm>
        </p:spPr>
        <p:txBody>
          <a:bodyPr vert="horz" lIns="91440" tIns="45720" rIns="91440" bIns="45720" rtlCol="0" anchor="t">
            <a:noAutofit/>
          </a:bodyPr>
          <a:lstStyle/>
          <a:p>
            <a:pPr algn="ctr"/>
            <a: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t> Easter People, Raise Your Voices                                                                UMH #304 </a:t>
            </a:r>
          </a:p>
        </p:txBody>
      </p:sp>
    </p:spTree>
    <p:extLst>
      <p:ext uri="{BB962C8B-B14F-4D97-AF65-F5344CB8AC3E}">
        <p14:creationId xmlns:p14="http://schemas.microsoft.com/office/powerpoint/2010/main" val="111707837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9999-392A-A6C2-190E-DCCE6E6333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3A6F066-9FBB-53B5-1B9B-BD381F4931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F94F5372-688E-8A1E-E1E7-2214B6F06F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1E242B69-7693-7D01-3C8D-149494CBC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AE4B7555-C584-DABD-6FD3-2BDC5F4B02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2D1FB3B2-5880-EE03-0721-F4A197322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CDA85C0F-7136-43CD-6722-2C2F1327C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979DD8CC-308E-EF31-9DA3-F2DE31CFA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F04F556C-0EB7-431E-DBB3-4E12FC9BB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81C69588-6BCD-62CA-CD68-73A1269A8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554A8A6B-ED36-30B0-4326-2BA1103D3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323574D-D934-52D1-FC34-9111C589DFA6}"/>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E458834-77BD-4AF7-11AF-5AE1FCB1CAAB}"/>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8040333B-B3C5-77A4-9D71-17C9989B33A4}"/>
              </a:ext>
            </a:extLst>
          </p:cNvPr>
          <p:cNvSpPr txBox="1"/>
          <p:nvPr/>
        </p:nvSpPr>
        <p:spPr>
          <a:xfrm>
            <a:off x="1068388" y="640509"/>
            <a:ext cx="10895011" cy="6369891"/>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000" dirty="0">
                <a:latin typeface="Georgia" panose="02040502050405020303" pitchFamily="18" charset="0"/>
                <a:ea typeface="Malgun Gothic" panose="020B0503020000020004" pitchFamily="34" charset="-127"/>
              </a:rPr>
              <a:t>Easter people, raise your voices,  </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Sounds of heaven in earth should ring.  </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Christ has brought us heaven’s choices;</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Heavenly music, let it ring.</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Alleluia! Alleluia!  Easter people, let us sing.</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Fear of death can no more stop us </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From our pressing here below.</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For our Lord empowered us </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To triumph over every foe. </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Alleluia! Alleluia!  On to victory now we go. </a:t>
            </a:r>
          </a:p>
        </p:txBody>
      </p:sp>
    </p:spTree>
    <p:extLst>
      <p:ext uri="{BB962C8B-B14F-4D97-AF65-F5344CB8AC3E}">
        <p14:creationId xmlns:p14="http://schemas.microsoft.com/office/powerpoint/2010/main" val="100337935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9999-392A-A6C2-190E-DCCE6E6333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3A6F066-9FBB-53B5-1B9B-BD381F4931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F94F5372-688E-8A1E-E1E7-2214B6F06F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1E242B69-7693-7D01-3C8D-149494CBC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AE4B7555-C584-DABD-6FD3-2BDC5F4B02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2D1FB3B2-5880-EE03-0721-F4A197322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CDA85C0F-7136-43CD-6722-2C2F1327C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979DD8CC-308E-EF31-9DA3-F2DE31CFA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F04F556C-0EB7-431E-DBB3-4E12FC9BB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81C69588-6BCD-62CA-CD68-73A1269A8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554A8A6B-ED36-30B0-4326-2BA1103D3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323574D-D934-52D1-FC34-9111C589DFA6}"/>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E458834-77BD-4AF7-11AF-5AE1FCB1CAAB}"/>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8040333B-B3C5-77A4-9D71-17C9989B33A4}"/>
              </a:ext>
            </a:extLst>
          </p:cNvPr>
          <p:cNvSpPr txBox="1"/>
          <p:nvPr/>
        </p:nvSpPr>
        <p:spPr>
          <a:xfrm>
            <a:off x="1068388" y="640509"/>
            <a:ext cx="10895011" cy="6369891"/>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000" dirty="0">
                <a:latin typeface="Georgia" panose="02040502050405020303" pitchFamily="18" charset="0"/>
                <a:ea typeface="Malgun Gothic" panose="020B0503020000020004" pitchFamily="34" charset="-127"/>
              </a:rPr>
              <a:t>Every day to us is Easter,</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With its resurrection song.</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When in trouble move the faster</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To our God who rights the wrong.</a:t>
            </a:r>
            <a:br>
              <a:rPr lang="en-US" sz="4000" dirty="0">
                <a:latin typeface="Georgia" panose="02040502050405020303" pitchFamily="18" charset="0"/>
                <a:ea typeface="Malgun Gothic" panose="020B0503020000020004" pitchFamily="34" charset="-127"/>
              </a:rPr>
            </a:br>
            <a:r>
              <a:rPr lang="en-US" sz="4000" dirty="0">
                <a:latin typeface="Georgia" panose="02040502050405020303" pitchFamily="18" charset="0"/>
                <a:ea typeface="Malgun Gothic" panose="020B0503020000020004" pitchFamily="34" charset="-127"/>
              </a:rPr>
              <a:t>Alleluia! Alleluia!  See the power of heavenly throngs. </a:t>
            </a:r>
          </a:p>
        </p:txBody>
      </p:sp>
    </p:spTree>
    <p:extLst>
      <p:ext uri="{BB962C8B-B14F-4D97-AF65-F5344CB8AC3E}">
        <p14:creationId xmlns:p14="http://schemas.microsoft.com/office/powerpoint/2010/main" val="234253678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E8814-6B8D-CBA6-AE02-D6A9071E7C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1501" y="-1676400"/>
            <a:ext cx="13029110" cy="7296302"/>
          </a:xfrm>
          <a:prstGeom prst="rect">
            <a:avLst/>
          </a:prstGeom>
        </p:spPr>
      </p:pic>
      <p:sp>
        <p:nvSpPr>
          <p:cNvPr id="5" name="Rectangle 4">
            <a:extLst>
              <a:ext uri="{FF2B5EF4-FFF2-40B4-BE49-F238E27FC236}">
                <a16:creationId xmlns:a16="http://schemas.microsoft.com/office/drawing/2014/main" id="{638F92D1-569E-9583-77EA-9D4B1234E0AE}"/>
              </a:ext>
            </a:extLst>
          </p:cNvPr>
          <p:cNvSpPr/>
          <p:nvPr/>
        </p:nvSpPr>
        <p:spPr>
          <a:xfrm>
            <a:off x="-705397" y="5010302"/>
            <a:ext cx="13296902" cy="1981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Rectangle 1"/>
          <p:cNvSpPr/>
          <p:nvPr/>
        </p:nvSpPr>
        <p:spPr>
          <a:xfrm>
            <a:off x="2209800" y="5486400"/>
            <a:ext cx="1017161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latin typeface="ZapfChancery"/>
                <a:ea typeface="ZapfChancery"/>
                <a:cs typeface="ZapfChancery"/>
                <a:sym typeface="ZapfChancery"/>
              </a:defRPr>
            </a:pPr>
            <a:r>
              <a:rPr kumimoji="0" lang="en-US" sz="4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ZapfChancery"/>
                <a:sym typeface="ZapfChancery"/>
              </a:rPr>
              <a:t>Benediction</a:t>
            </a:r>
          </a:p>
        </p:txBody>
      </p:sp>
    </p:spTree>
    <p:extLst>
      <p:ext uri="{BB962C8B-B14F-4D97-AF65-F5344CB8AC3E}">
        <p14:creationId xmlns:p14="http://schemas.microsoft.com/office/powerpoint/2010/main" val="3398652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9999-392A-A6C2-190E-DCCE6E6333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3A6F066-9FBB-53B5-1B9B-BD381F4931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F94F5372-688E-8A1E-E1E7-2214B6F06F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1E242B69-7693-7D01-3C8D-149494CBC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AE4B7555-C584-DABD-6FD3-2BDC5F4B02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2D1FB3B2-5880-EE03-0721-F4A197322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CDA85C0F-7136-43CD-6722-2C2F1327C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979DD8CC-308E-EF31-9DA3-F2DE31CFA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F04F556C-0EB7-431E-DBB3-4E12FC9BB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81C69588-6BCD-62CA-CD68-73A1269A8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554A8A6B-ED36-30B0-4326-2BA1103D3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323574D-D934-52D1-FC34-9111C589DFA6}"/>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E458834-77BD-4AF7-11AF-5AE1FCB1CAAB}"/>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8040333B-B3C5-77A4-9D71-17C9989B33A4}"/>
              </a:ext>
            </a:extLst>
          </p:cNvPr>
          <p:cNvSpPr txBox="1"/>
          <p:nvPr/>
        </p:nvSpPr>
        <p:spPr>
          <a:xfrm>
            <a:off x="1068388" y="640509"/>
            <a:ext cx="10895011" cy="6369891"/>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800" dirty="0">
                <a:latin typeface="Malgun Gothic" panose="020B0503020000020004" pitchFamily="34" charset="-127"/>
                <a:ea typeface="Malgun Gothic" panose="020B0503020000020004" pitchFamily="34" charset="-127"/>
              </a:rPr>
              <a:t>Go now with the risen Christ, who brings life from death, hope from tears. May you walk gently, love boldly, and care deeply for creation and one another.  Amen. </a:t>
            </a:r>
          </a:p>
        </p:txBody>
      </p:sp>
    </p:spTree>
    <p:extLst>
      <p:ext uri="{BB962C8B-B14F-4D97-AF65-F5344CB8AC3E}">
        <p14:creationId xmlns:p14="http://schemas.microsoft.com/office/powerpoint/2010/main" val="390261834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11988"/>
            <a:ext cx="10468864" cy="1828800"/>
          </a:xfrm>
        </p:spPr>
        <p:txBody>
          <a:bodyPr/>
          <a:lstStyle/>
          <a:p>
            <a:pPr algn="l"/>
            <a:r>
              <a:rPr lang="en-US" dirty="0"/>
              <a:t>HE IS RISEN!</a:t>
            </a:r>
          </a:p>
        </p:txBody>
      </p:sp>
      <p:sp>
        <p:nvSpPr>
          <p:cNvPr id="5" name="TextBox 4"/>
          <p:cNvSpPr txBox="1"/>
          <p:nvPr/>
        </p:nvSpPr>
        <p:spPr>
          <a:xfrm>
            <a:off x="1066800" y="3320006"/>
            <a:ext cx="6707285" cy="1938992"/>
          </a:xfrm>
          <a:prstGeom prst="rect">
            <a:avLst/>
          </a:prstGeom>
          <a:noFill/>
        </p:spPr>
        <p:txBody>
          <a:bodyPr wrap="none" rtlCol="0">
            <a:spAutoFit/>
          </a:bodyPr>
          <a:lstStyle/>
          <a:p>
            <a:r>
              <a:rPr lang="en-US" sz="2400" dirty="0">
                <a:solidFill>
                  <a:prstClr val="white"/>
                </a:solidFill>
                <a:latin typeface="Georgia" panose="02040502050405020303" pitchFamily="18" charset="0"/>
              </a:rPr>
              <a:t>Northfield United Methodist Church</a:t>
            </a:r>
          </a:p>
          <a:p>
            <a:r>
              <a:rPr lang="en-US" sz="2400" dirty="0">
                <a:solidFill>
                  <a:prstClr val="white"/>
                </a:solidFill>
                <a:latin typeface="Georgia" panose="02040502050405020303" pitchFamily="18" charset="0"/>
              </a:rPr>
              <a:t>1411 Maple St.</a:t>
            </a:r>
          </a:p>
          <a:p>
            <a:r>
              <a:rPr lang="en-US" sz="2400" dirty="0">
                <a:solidFill>
                  <a:prstClr val="white"/>
                </a:solidFill>
                <a:latin typeface="Georgia" panose="02040502050405020303" pitchFamily="18" charset="0"/>
              </a:rPr>
              <a:t>Northfield, MN 55057</a:t>
            </a:r>
          </a:p>
          <a:p>
            <a:r>
              <a:rPr lang="en-US" sz="2400" dirty="0">
                <a:solidFill>
                  <a:prstClr val="white"/>
                </a:solidFill>
                <a:latin typeface="Georgia" panose="02040502050405020303" pitchFamily="18" charset="0"/>
              </a:rPr>
              <a:t>Northfieldumc.org</a:t>
            </a:r>
          </a:p>
          <a:p>
            <a:r>
              <a:rPr lang="en-US" sz="2400" b="1" dirty="0">
                <a:solidFill>
                  <a:prstClr val="white"/>
                </a:solidFill>
                <a:latin typeface="Georgia" panose="02040502050405020303" pitchFamily="18" charset="0"/>
              </a:rPr>
              <a:t>Worship. Compassion. Devotion. Justice.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810000"/>
            <a:ext cx="973254" cy="959250"/>
          </a:xfrm>
          <a:prstGeom prst="rect">
            <a:avLst/>
          </a:prstGeom>
          <a:solidFill>
            <a:srgbClr val="0066FF">
              <a:alpha val="69804"/>
            </a:srgbClr>
          </a:solidFill>
        </p:spPr>
      </p:pic>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871802689"/>
              </p:ext>
            </p:extLst>
          </p:nvPr>
        </p:nvGraphicFramePr>
        <p:xfrm>
          <a:off x="-1588" y="-1588"/>
          <a:ext cx="12196763" cy="6861176"/>
        </p:xfrm>
        <a:graphic>
          <a:graphicData uri="http://schemas.openxmlformats.org/presentationml/2006/ole">
            <mc:AlternateContent xmlns:mc="http://schemas.openxmlformats.org/markup-compatibility/2006">
              <mc:Choice xmlns:v="urn:schemas-microsoft-com:vml" Requires="v">
                <p:oleObj spid="_x0000_s1029" name="Presentation" r:id="rId4" imgW="5532078" imgH="3111975" progId="PowerPoint.Show.12">
                  <p:embed/>
                </p:oleObj>
              </mc:Choice>
              <mc:Fallback>
                <p:oleObj name="Presentation" r:id="rId4" imgW="5532078" imgH="3111975" progId="PowerPoint.Show.12">
                  <p:embed/>
                  <p:pic>
                    <p:nvPicPr>
                      <p:cNvPr id="4" name="Object 3">
                        <a:hlinkClick r:id="" action="ppaction://ole?verb=0"/>
                      </p:cNvPr>
                      <p:cNvPicPr/>
                      <p:nvPr/>
                    </p:nvPicPr>
                    <p:blipFill>
                      <a:blip r:embed="rId5"/>
                      <a:stretch>
                        <a:fillRect/>
                      </a:stretch>
                    </p:blipFill>
                    <p:spPr>
                      <a:xfrm>
                        <a:off x="-1588" y="-1588"/>
                        <a:ext cx="12196763" cy="6861176"/>
                      </a:xfrm>
                      <a:prstGeom prst="rect">
                        <a:avLst/>
                      </a:prstGeom>
                      <a:ln>
                        <a:noFill/>
                      </a:ln>
                    </p:spPr>
                  </p:pic>
                </p:oleObj>
              </mc:Fallback>
            </mc:AlternateContent>
          </a:graphicData>
        </a:graphic>
      </p:graphicFrame>
    </p:spTree>
    <p:extLst>
      <p:ext uri="{BB962C8B-B14F-4D97-AF65-F5344CB8AC3E}">
        <p14:creationId xmlns:p14="http://schemas.microsoft.com/office/powerpoint/2010/main" val="203208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E932-28DC-048C-6A66-34A82F882BF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297C02C-93F5-839E-B3B8-CAA37A6EB0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6B043936-2718-1938-325A-6791AE9030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3C100D8A-E459-5892-ACAC-3CC916097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9DC2A51F-8BED-CBF3-D3C5-7315C0D7F5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B108A64A-76A4-8A4F-2B8C-331BA1D43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F56CCA28-F5AE-F2BB-8CA5-9C7AEC186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32BF81A7-D74A-38D6-E5AF-FEC76DB71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495814EF-13FA-85ED-382D-6B80CB0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016B90B4-BFA2-05AC-DF5A-02CAFACD3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55DCE4BB-4B11-6A4B-D672-56E8D332A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61CCE24-6732-637D-3447-80F54BEE32FA}"/>
              </a:ext>
            </a:extLst>
          </p:cNvPr>
          <p:cNvSpPr>
            <a:spLocks noGrp="1"/>
          </p:cNvSpPr>
          <p:nvPr>
            <p:ph type="ctrTitle"/>
          </p:nvPr>
        </p:nvSpPr>
        <p:spPr>
          <a:xfrm>
            <a:off x="777535" y="3024698"/>
            <a:ext cx="10820400" cy="1989928"/>
          </a:xfrm>
        </p:spPr>
        <p:txBody>
          <a:bodyPr vert="horz" lIns="91440" tIns="45720" rIns="91440" bIns="45720" rtlCol="0" anchor="t">
            <a:noAutofit/>
          </a:bodyPr>
          <a:lstStyle/>
          <a:p>
            <a:pPr algn="ctr"/>
            <a: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t> INVITATION TO REFLECT </a:t>
            </a:r>
            <a:b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br>
            <a:endPar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33546234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9999-392A-A6C2-190E-DCCE6E6333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3A6F066-9FBB-53B5-1B9B-BD381F4931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F94F5372-688E-8A1E-E1E7-2214B6F06F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1E242B69-7693-7D01-3C8D-149494CBC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AE4B7555-C584-DABD-6FD3-2BDC5F4B02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2D1FB3B2-5880-EE03-0721-F4A197322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CDA85C0F-7136-43CD-6722-2C2F1327C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979DD8CC-308E-EF31-9DA3-F2DE31CFA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F04F556C-0EB7-431E-DBB3-4E12FC9BB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81C69588-6BCD-62CA-CD68-73A1269A8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554A8A6B-ED36-30B0-4326-2BA1103D3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323574D-D934-52D1-FC34-9111C589DFA6}"/>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E458834-77BD-4AF7-11AF-5AE1FCB1CAAB}"/>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8040333B-B3C5-77A4-9D71-17C9989B33A4}"/>
              </a:ext>
            </a:extLst>
          </p:cNvPr>
          <p:cNvSpPr txBox="1"/>
          <p:nvPr/>
        </p:nvSpPr>
        <p:spPr>
          <a:xfrm>
            <a:off x="1068388" y="640509"/>
            <a:ext cx="10895011" cy="6369891"/>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800" dirty="0">
                <a:latin typeface="Malgun Gothic" panose="020B0503020000020004" pitchFamily="34" charset="-127"/>
                <a:ea typeface="Malgun Gothic" panose="020B0503020000020004" pitchFamily="34" charset="-127"/>
              </a:rPr>
              <a:t>EXPERIENCE: Remember a time of intimate connection with the beauty or power of Creation.  </a:t>
            </a:r>
          </a:p>
          <a:p>
            <a:pPr lvl="0" defTabSz="914400">
              <a:spcBef>
                <a:spcPct val="20000"/>
              </a:spcBef>
              <a:buClr>
                <a:srgbClr val="FEB80A"/>
              </a:buClr>
              <a:buSzPct val="95000"/>
              <a:defRPr/>
            </a:pPr>
            <a:r>
              <a:rPr lang="en-US" sz="4800" dirty="0">
                <a:latin typeface="Malgun Gothic" panose="020B0503020000020004" pitchFamily="34" charset="-127"/>
                <a:ea typeface="Malgun Gothic" panose="020B0503020000020004" pitchFamily="34" charset="-127"/>
              </a:rPr>
              <a:t>KNOWLEDGE:  What do we know about the earth and our role in caring for creation as God cares for us? EMOTION: What emotions come to us </a:t>
            </a:r>
          </a:p>
        </p:txBody>
      </p:sp>
    </p:spTree>
    <p:extLst>
      <p:ext uri="{BB962C8B-B14F-4D97-AF65-F5344CB8AC3E}">
        <p14:creationId xmlns:p14="http://schemas.microsoft.com/office/powerpoint/2010/main" val="12344947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9999-392A-A6C2-190E-DCCE6E6333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3A6F066-9FBB-53B5-1B9B-BD381F4931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F94F5372-688E-8A1E-E1E7-2214B6F06F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1E242B69-7693-7D01-3C8D-149494CBC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AE4B7555-C584-DABD-6FD3-2BDC5F4B02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2D1FB3B2-5880-EE03-0721-F4A197322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CDA85C0F-7136-43CD-6722-2C2F1327C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979DD8CC-308E-EF31-9DA3-F2DE31CFA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F04F556C-0EB7-431E-DBB3-4E12FC9BB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81C69588-6BCD-62CA-CD68-73A1269A8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554A8A6B-ED36-30B0-4326-2BA1103D3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5323574D-D934-52D1-FC34-9111C589DFA6}"/>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AE458834-77BD-4AF7-11AF-5AE1FCB1CAAB}"/>
              </a:ext>
            </a:extLst>
          </p:cNvPr>
          <p:cNvSpPr/>
          <p:nvPr/>
        </p:nvSpPr>
        <p:spPr>
          <a:xfrm>
            <a:off x="-29725" y="640509"/>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8040333B-B3C5-77A4-9D71-17C9989B33A4}"/>
              </a:ext>
            </a:extLst>
          </p:cNvPr>
          <p:cNvSpPr txBox="1"/>
          <p:nvPr/>
        </p:nvSpPr>
        <p:spPr>
          <a:xfrm>
            <a:off x="1068388" y="640509"/>
            <a:ext cx="10895011" cy="6369891"/>
          </a:xfrm>
          <a:prstGeom prst="rect">
            <a:avLst/>
          </a:prstGeom>
        </p:spPr>
        <p:txBody>
          <a:bodyPr vert="horz" lIns="91440" tIns="45720" rIns="91440" bIns="45720" rtlCol="0">
            <a:noAutofit/>
          </a:bodyPr>
          <a:lstStyle/>
          <a:p>
            <a:pPr lvl="0" defTabSz="914400">
              <a:spcBef>
                <a:spcPct val="20000"/>
              </a:spcBef>
              <a:buClr>
                <a:srgbClr val="FEB80A"/>
              </a:buClr>
              <a:buSzPct val="95000"/>
              <a:defRPr/>
            </a:pPr>
            <a:r>
              <a:rPr lang="en-US" sz="4800" dirty="0">
                <a:latin typeface="Malgun Gothic" panose="020B0503020000020004" pitchFamily="34" charset="-127"/>
                <a:ea typeface="Malgun Gothic" panose="020B0503020000020004" pitchFamily="34" charset="-127"/>
              </a:rPr>
              <a:t>as we consider the way we have lived in the beauty and goodness of the created Earth? </a:t>
            </a:r>
          </a:p>
          <a:p>
            <a:pPr lvl="0" defTabSz="914400">
              <a:spcBef>
                <a:spcPct val="20000"/>
              </a:spcBef>
              <a:buClr>
                <a:srgbClr val="FEB80A"/>
              </a:buClr>
              <a:buSzPct val="95000"/>
              <a:defRPr/>
            </a:pPr>
            <a:r>
              <a:rPr lang="en-US" sz="4800" dirty="0">
                <a:latin typeface="Malgun Gothic" panose="020B0503020000020004" pitchFamily="34" charset="-127"/>
                <a:ea typeface="Malgun Gothic" panose="020B0503020000020004" pitchFamily="34" charset="-127"/>
              </a:rPr>
              <a:t>RESPONSE:  What have you heard today, or learned at other times, that gives you guidance from our Faith on how one should live as a Christian caring for creation in these times? </a:t>
            </a:r>
          </a:p>
        </p:txBody>
      </p:sp>
    </p:spTree>
    <p:extLst>
      <p:ext uri="{BB962C8B-B14F-4D97-AF65-F5344CB8AC3E}">
        <p14:creationId xmlns:p14="http://schemas.microsoft.com/office/powerpoint/2010/main" val="2358578240"/>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37F1-E966-50A1-65E2-2C2F56FA1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4FC89-FBB4-ADAF-6E13-37AE5F3314A3}"/>
              </a:ext>
            </a:extLst>
          </p:cNvPr>
          <p:cNvSpPr>
            <a:spLocks noGrp="1"/>
          </p:cNvSpPr>
          <p:nvPr>
            <p:ph type="ctrTitle"/>
          </p:nvPr>
        </p:nvSpPr>
        <p:spPr>
          <a:xfrm>
            <a:off x="1143000" y="1511988"/>
            <a:ext cx="10468864" cy="1828800"/>
          </a:xfrm>
        </p:spPr>
        <p:txBody>
          <a:bodyPr/>
          <a:lstStyle/>
          <a:p>
            <a:pPr algn="l"/>
            <a:r>
              <a:rPr lang="en-US" dirty="0"/>
              <a:t>HE IS RISEN!</a:t>
            </a:r>
          </a:p>
        </p:txBody>
      </p:sp>
      <p:sp>
        <p:nvSpPr>
          <p:cNvPr id="5" name="TextBox 4">
            <a:extLst>
              <a:ext uri="{FF2B5EF4-FFF2-40B4-BE49-F238E27FC236}">
                <a16:creationId xmlns:a16="http://schemas.microsoft.com/office/drawing/2014/main" id="{F64D46F0-FBE5-C43E-A489-FECC49186C43}"/>
              </a:ext>
            </a:extLst>
          </p:cNvPr>
          <p:cNvSpPr txBox="1"/>
          <p:nvPr/>
        </p:nvSpPr>
        <p:spPr>
          <a:xfrm>
            <a:off x="1066800" y="3320006"/>
            <a:ext cx="6707285" cy="1938992"/>
          </a:xfrm>
          <a:prstGeom prst="rect">
            <a:avLst/>
          </a:prstGeom>
          <a:noFill/>
        </p:spPr>
        <p:txBody>
          <a:bodyPr wrap="none" rtlCol="0">
            <a:spAutoFit/>
          </a:bodyPr>
          <a:lstStyle/>
          <a:p>
            <a:r>
              <a:rPr lang="en-US" sz="2400" dirty="0">
                <a:solidFill>
                  <a:prstClr val="white"/>
                </a:solidFill>
                <a:latin typeface="Georgia" panose="02040502050405020303" pitchFamily="18" charset="0"/>
              </a:rPr>
              <a:t>Northfield United Methodist Church</a:t>
            </a:r>
          </a:p>
          <a:p>
            <a:r>
              <a:rPr lang="en-US" sz="2400" dirty="0">
                <a:solidFill>
                  <a:prstClr val="white"/>
                </a:solidFill>
                <a:latin typeface="Georgia" panose="02040502050405020303" pitchFamily="18" charset="0"/>
              </a:rPr>
              <a:t>1411 Maple St.</a:t>
            </a:r>
          </a:p>
          <a:p>
            <a:r>
              <a:rPr lang="en-US" sz="2400" dirty="0">
                <a:solidFill>
                  <a:prstClr val="white"/>
                </a:solidFill>
                <a:latin typeface="Georgia" panose="02040502050405020303" pitchFamily="18" charset="0"/>
              </a:rPr>
              <a:t>Northfield, MN 55057</a:t>
            </a:r>
          </a:p>
          <a:p>
            <a:r>
              <a:rPr lang="en-US" sz="2400" dirty="0">
                <a:solidFill>
                  <a:prstClr val="white"/>
                </a:solidFill>
                <a:latin typeface="Georgia" panose="02040502050405020303" pitchFamily="18" charset="0"/>
              </a:rPr>
              <a:t>Northfieldumc.org</a:t>
            </a:r>
          </a:p>
          <a:p>
            <a:r>
              <a:rPr lang="en-US" sz="2400" b="1" dirty="0">
                <a:solidFill>
                  <a:prstClr val="white"/>
                </a:solidFill>
                <a:latin typeface="Georgia" panose="02040502050405020303" pitchFamily="18" charset="0"/>
              </a:rPr>
              <a:t>Worship. Compassion. Devotion. Justice.</a:t>
            </a:r>
          </a:p>
        </p:txBody>
      </p:sp>
      <p:pic>
        <p:nvPicPr>
          <p:cNvPr id="6" name="Picture 5">
            <a:extLst>
              <a:ext uri="{FF2B5EF4-FFF2-40B4-BE49-F238E27FC236}">
                <a16:creationId xmlns:a16="http://schemas.microsoft.com/office/drawing/2014/main" id="{0138BE12-7AFF-63B6-0D2F-4ED938C0E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810000"/>
            <a:ext cx="973254" cy="959250"/>
          </a:xfrm>
          <a:prstGeom prst="rect">
            <a:avLst/>
          </a:prstGeom>
          <a:solidFill>
            <a:srgbClr val="0066FF">
              <a:alpha val="69804"/>
            </a:srgbClr>
          </a:solidFill>
        </p:spPr>
      </p:pic>
      <p:graphicFrame>
        <p:nvGraphicFramePr>
          <p:cNvPr id="4" name="Object 3">
            <a:hlinkClick r:id="" action="ppaction://ole?verb=0"/>
            <a:extLst>
              <a:ext uri="{FF2B5EF4-FFF2-40B4-BE49-F238E27FC236}">
                <a16:creationId xmlns:a16="http://schemas.microsoft.com/office/drawing/2014/main" id="{2217E0F2-F722-E50E-E245-948049C2C401}"/>
              </a:ext>
            </a:extLst>
          </p:cNvPr>
          <p:cNvGraphicFramePr>
            <a:graphicFrameLocks noChangeAspect="1"/>
          </p:cNvGraphicFramePr>
          <p:nvPr>
            <p:extLst>
              <p:ext uri="{D42A27DB-BD31-4B8C-83A1-F6EECF244321}">
                <p14:modId xmlns:p14="http://schemas.microsoft.com/office/powerpoint/2010/main" val="3979064798"/>
              </p:ext>
            </p:extLst>
          </p:nvPr>
        </p:nvGraphicFramePr>
        <p:xfrm>
          <a:off x="6927" y="-48419"/>
          <a:ext cx="12376150" cy="6954838"/>
        </p:xfrm>
        <a:graphic>
          <a:graphicData uri="http://schemas.openxmlformats.org/presentationml/2006/ole">
            <mc:AlternateContent xmlns:mc="http://schemas.openxmlformats.org/markup-compatibility/2006">
              <mc:Choice xmlns:v="urn:schemas-microsoft-com:vml" Requires="v">
                <p:oleObj spid="_x0000_s2054" name="Presentation" r:id="rId4" imgW="5505151" imgH="3095313" progId="PowerPoint.Show.12">
                  <p:embed/>
                </p:oleObj>
              </mc:Choice>
              <mc:Fallback>
                <p:oleObj name="Presentation" r:id="rId4" imgW="5505151" imgH="3095313" progId="PowerPoint.Show.12">
                  <p:embed/>
                  <p:pic>
                    <p:nvPicPr>
                      <p:cNvPr id="4" name="Object 3">
                        <a:hlinkClick r:id="" action="ppaction://ole?verb=0"/>
                        <a:extLst>
                          <a:ext uri="{FF2B5EF4-FFF2-40B4-BE49-F238E27FC236}">
                            <a16:creationId xmlns:a16="http://schemas.microsoft.com/office/drawing/2014/main" id="{2217E0F2-F722-E50E-E245-948049C2C401}"/>
                          </a:ext>
                        </a:extLst>
                      </p:cNvPr>
                      <p:cNvPicPr/>
                      <p:nvPr/>
                    </p:nvPicPr>
                    <p:blipFill>
                      <a:blip r:embed="rId5"/>
                      <a:stretch>
                        <a:fillRect/>
                      </a:stretch>
                    </p:blipFill>
                    <p:spPr>
                      <a:xfrm>
                        <a:off x="6927" y="-48419"/>
                        <a:ext cx="12376150" cy="6954838"/>
                      </a:xfrm>
                      <a:prstGeom prst="rect">
                        <a:avLst/>
                      </a:prstGeom>
                      <a:ln>
                        <a:noFill/>
                      </a:ln>
                    </p:spPr>
                  </p:pic>
                </p:oleObj>
              </mc:Fallback>
            </mc:AlternateContent>
          </a:graphicData>
        </a:graphic>
      </p:graphicFrame>
    </p:spTree>
    <p:extLst>
      <p:ext uri="{BB962C8B-B14F-4D97-AF65-F5344CB8AC3E}">
        <p14:creationId xmlns:p14="http://schemas.microsoft.com/office/powerpoint/2010/main" val="88583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E8814-6B8D-CBA6-AE02-D6A9071E7C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1501" y="-304800"/>
            <a:ext cx="13029110" cy="7296301"/>
          </a:xfrm>
          <a:prstGeom prst="rect">
            <a:avLst/>
          </a:prstGeom>
        </p:spPr>
      </p:pic>
      <p:sp>
        <p:nvSpPr>
          <p:cNvPr id="5" name="Rectangle 4">
            <a:extLst>
              <a:ext uri="{FF2B5EF4-FFF2-40B4-BE49-F238E27FC236}">
                <a16:creationId xmlns:a16="http://schemas.microsoft.com/office/drawing/2014/main" id="{638F92D1-569E-9583-77EA-9D4B1234E0AE}"/>
              </a:ext>
            </a:extLst>
          </p:cNvPr>
          <p:cNvSpPr/>
          <p:nvPr/>
        </p:nvSpPr>
        <p:spPr>
          <a:xfrm>
            <a:off x="-705397" y="5010302"/>
            <a:ext cx="13296902" cy="1981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Rectangle 1"/>
          <p:cNvSpPr/>
          <p:nvPr/>
        </p:nvSpPr>
        <p:spPr>
          <a:xfrm>
            <a:off x="2209800" y="5486400"/>
            <a:ext cx="1017161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latin typeface="ZapfChancery"/>
                <a:ea typeface="ZapfChancery"/>
                <a:cs typeface="ZapfChancery"/>
                <a:sym typeface="ZapfChancery"/>
              </a:defRPr>
            </a:pPr>
            <a:r>
              <a:rPr kumimoji="0" lang="en-US" sz="4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ZapfChancery"/>
                <a:sym typeface="ZapfChancery"/>
              </a:rPr>
              <a:t>Greeting and Welcome</a:t>
            </a:r>
            <a:endParaRPr kumimoji="0" lang="en-US" sz="3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ZapfChancery"/>
              <a:sym typeface="ZapfChancery"/>
            </a:endParaRPr>
          </a:p>
        </p:txBody>
      </p:sp>
    </p:spTree>
    <p:extLst>
      <p:ext uri="{BB962C8B-B14F-4D97-AF65-F5344CB8AC3E}">
        <p14:creationId xmlns:p14="http://schemas.microsoft.com/office/powerpoint/2010/main" val="3065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E8814-6B8D-CBA6-AE02-D6A9071E7C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1500" y="-304800"/>
            <a:ext cx="13029108" cy="7296301"/>
          </a:xfrm>
          <a:prstGeom prst="rect">
            <a:avLst/>
          </a:prstGeom>
        </p:spPr>
      </p:pic>
      <p:sp>
        <p:nvSpPr>
          <p:cNvPr id="5" name="Rectangle 4">
            <a:extLst>
              <a:ext uri="{FF2B5EF4-FFF2-40B4-BE49-F238E27FC236}">
                <a16:creationId xmlns:a16="http://schemas.microsoft.com/office/drawing/2014/main" id="{638F92D1-569E-9583-77EA-9D4B1234E0AE}"/>
              </a:ext>
            </a:extLst>
          </p:cNvPr>
          <p:cNvSpPr/>
          <p:nvPr/>
        </p:nvSpPr>
        <p:spPr>
          <a:xfrm>
            <a:off x="-705397" y="5010302"/>
            <a:ext cx="13296902" cy="1981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Rectangle 1"/>
          <p:cNvSpPr/>
          <p:nvPr/>
        </p:nvSpPr>
        <p:spPr>
          <a:xfrm>
            <a:off x="2209800" y="5486400"/>
            <a:ext cx="1017161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3200">
                <a:latin typeface="ZapfChancery"/>
                <a:ea typeface="ZapfChancery"/>
                <a:cs typeface="ZapfChancery"/>
                <a:sym typeface="ZapfChancery"/>
              </a:defRPr>
            </a:pPr>
            <a:r>
              <a:rPr kumimoji="0" lang="en-US" sz="4800" b="0"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ZapfChancery"/>
                <a:sym typeface="ZapfChancery"/>
              </a:rPr>
              <a:t>Passing of the Peace</a:t>
            </a:r>
            <a:endParaRPr kumimoji="0" lang="en-US" sz="3200" b="1" i="0" u="none" strike="noStrike" kern="1200" cap="none" spc="0" normalizeH="0" baseline="0" noProof="0" dirty="0">
              <a:ln>
                <a:noFill/>
              </a:ln>
              <a:solidFill>
                <a:prstClr val="black"/>
              </a:solidFill>
              <a:effectLst/>
              <a:uLnTx/>
              <a:uFillTx/>
              <a:latin typeface="Malgun Gothic" panose="020B0503020000020004" pitchFamily="34" charset="-127"/>
              <a:ea typeface="Malgun Gothic" panose="020B0503020000020004" pitchFamily="34" charset="-127"/>
              <a:cs typeface="ZapfChancery"/>
              <a:sym typeface="ZapfChancery"/>
            </a:endParaRPr>
          </a:p>
        </p:txBody>
      </p:sp>
    </p:spTree>
    <p:extLst>
      <p:ext uri="{BB962C8B-B14F-4D97-AF65-F5344CB8AC3E}">
        <p14:creationId xmlns:p14="http://schemas.microsoft.com/office/powerpoint/2010/main" val="196476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8FE39-5B3E-C906-9F87-32E0AA8D976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6A4A657-C0C7-2386-53B4-E1F12FCDDD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EAF38568-BB79-AFCF-D395-51C70160E0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3C2C7D53-5DE1-72A8-B886-E9D4CB104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E9CD4345-3F70-8DF8-7B67-5180CAF1ED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D6FBC695-71EB-C18A-15D6-E479197FF8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6BCFB8B6-D4DD-A8B2-3F26-C1E5BA413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F3D3A45-CD50-A9B3-8FFA-E5D3647BB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93212E94-FABE-3101-E010-D0D0DEDC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25143B70-FA6A-B8F2-8EFC-E8A1C4E5D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E42C680B-C013-34AA-5EE3-470E1611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DFE4A5F4-A2C3-30EA-3036-E7ECCCA578F7}"/>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1B3BA2B7-5274-84D0-ED31-5E83F9F38B42}"/>
              </a:ext>
            </a:extLst>
          </p:cNvPr>
          <p:cNvSpPr/>
          <p:nvPr/>
        </p:nvSpPr>
        <p:spPr>
          <a:xfrm>
            <a:off x="0" y="600783"/>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CBB7E76-F517-A260-BDDB-A157710C3068}"/>
              </a:ext>
            </a:extLst>
          </p:cNvPr>
          <p:cNvSpPr txBox="1"/>
          <p:nvPr/>
        </p:nvSpPr>
        <p:spPr>
          <a:xfrm>
            <a:off x="0" y="600783"/>
            <a:ext cx="12191999" cy="6257217"/>
          </a:xfrm>
          <a:prstGeom prst="rect">
            <a:avLst/>
          </a:prstGeom>
        </p:spPr>
        <p:txBody>
          <a:bodyPr vert="horz" lIns="91440" tIns="45720" rIns="91440" bIns="45720" rtlCol="0">
            <a:noAutofit/>
          </a:bodyPr>
          <a:lstStyle/>
          <a:p>
            <a:pPr algn="ctr" defTabSz="914400">
              <a:spcBef>
                <a:spcPct val="20000"/>
              </a:spcBef>
              <a:buClr>
                <a:srgbClr val="FEB80A"/>
              </a:buClr>
              <a:buSzPct val="95000"/>
              <a:defRPr/>
            </a:pPr>
            <a:r>
              <a:rPr lang="en-US" sz="4400" dirty="0">
                <a:latin typeface="Malgun Gothic" panose="020B0503020000020004" pitchFamily="34" charset="-127"/>
                <a:ea typeface="Malgun Gothic" panose="020B0503020000020004" pitchFamily="34" charset="-127"/>
              </a:rPr>
              <a:t>O give thanks to our God who is good;</a:t>
            </a:r>
            <a:br>
              <a:rPr lang="en-US" sz="4400"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whose love endures forever. </a:t>
            </a:r>
            <a:br>
              <a:rPr lang="en-US" sz="4400"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Sunrise and sunset, night and day:</a:t>
            </a:r>
            <a:br>
              <a:rPr lang="en-US" sz="4400" dirty="0">
                <a:latin typeface="Malgun Gothic" panose="020B0503020000020004" pitchFamily="34" charset="-127"/>
                <a:ea typeface="Malgun Gothic" panose="020B0503020000020004" pitchFamily="34" charset="-127"/>
              </a:rPr>
            </a:br>
            <a:r>
              <a:rPr lang="en-US" sz="4400" b="1" dirty="0">
                <a:latin typeface="Malgun Gothic" panose="020B0503020000020004" pitchFamily="34" charset="-127"/>
                <a:ea typeface="Malgun Gothic" panose="020B0503020000020004" pitchFamily="34" charset="-127"/>
              </a:rPr>
              <a:t>give to our God your thanks and praise.</a:t>
            </a:r>
            <a:br>
              <a:rPr lang="en-US" sz="4400" b="1"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mountains and valleys, big woods and</a:t>
            </a:r>
            <a:br>
              <a:rPr lang="en-US" sz="4400"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groundwater aquifers, wetlands and prairies:</a:t>
            </a:r>
            <a:br>
              <a:rPr lang="en-US" sz="4400" dirty="0">
                <a:latin typeface="Malgun Gothic" panose="020B0503020000020004" pitchFamily="34" charset="-127"/>
                <a:ea typeface="Malgun Gothic" panose="020B0503020000020004" pitchFamily="34" charset="-127"/>
              </a:rPr>
            </a:br>
            <a:r>
              <a:rPr lang="en-US" sz="4400" b="1" dirty="0">
                <a:latin typeface="Malgun Gothic" panose="020B0503020000020004" pitchFamily="34" charset="-127"/>
                <a:ea typeface="Malgun Gothic" panose="020B0503020000020004" pitchFamily="34" charset="-127"/>
              </a:rPr>
              <a:t>give to our God your thanks and praise</a:t>
            </a:r>
            <a:r>
              <a:rPr lang="en-US" sz="4400" dirty="0">
                <a:latin typeface="Malgun Gothic" panose="020B0503020000020004" pitchFamily="34" charset="-127"/>
                <a:ea typeface="Malgun Gothic" panose="020B0503020000020004" pitchFamily="34" charset="-127"/>
              </a:rPr>
              <a:t>.</a:t>
            </a:r>
            <a:br>
              <a:rPr lang="en-US" sz="4400" dirty="0">
                <a:latin typeface="Malgun Gothic" panose="020B0503020000020004" pitchFamily="34" charset="-127"/>
                <a:ea typeface="Malgun Gothic" panose="020B0503020000020004" pitchFamily="34" charset="-127"/>
              </a:rPr>
            </a:br>
            <a:r>
              <a:rPr lang="en-US" sz="4800" dirty="0">
                <a:latin typeface="Malgun Gothic" panose="020B0503020000020004" pitchFamily="34" charset="-127"/>
                <a:ea typeface="Malgun Gothic" panose="020B0503020000020004" pitchFamily="34" charset="-127"/>
              </a:rPr>
              <a:t>Rivers and straits, bogs and fens, Great </a:t>
            </a:r>
            <a:endParaRPr lang="en-US" sz="4800" b="1" dirty="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7242677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8FE39-5B3E-C906-9F87-32E0AA8D976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6A4A657-C0C7-2386-53B4-E1F12FCDDD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EAF38568-BB79-AFCF-D395-51C70160E0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3C2C7D53-5DE1-72A8-B886-E9D4CB104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E9CD4345-3F70-8DF8-7B67-5180CAF1ED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D6FBC695-71EB-C18A-15D6-E479197FF8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6BCFB8B6-D4DD-A8B2-3F26-C1E5BA413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F3D3A45-CD50-A9B3-8FFA-E5D3647BB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93212E94-FABE-3101-E010-D0D0DEDC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25143B70-FA6A-B8F2-8EFC-E8A1C4E5D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E42C680B-C013-34AA-5EE3-470E1611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DFE4A5F4-A2C3-30EA-3036-E7ECCCA578F7}"/>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1B3BA2B7-5274-84D0-ED31-5E83F9F38B42}"/>
              </a:ext>
            </a:extLst>
          </p:cNvPr>
          <p:cNvSpPr/>
          <p:nvPr/>
        </p:nvSpPr>
        <p:spPr>
          <a:xfrm>
            <a:off x="0" y="600783"/>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CBB7E76-F517-A260-BDDB-A157710C3068}"/>
              </a:ext>
            </a:extLst>
          </p:cNvPr>
          <p:cNvSpPr txBox="1"/>
          <p:nvPr/>
        </p:nvSpPr>
        <p:spPr>
          <a:xfrm>
            <a:off x="0" y="600783"/>
            <a:ext cx="12191999" cy="6257218"/>
          </a:xfrm>
          <a:prstGeom prst="rect">
            <a:avLst/>
          </a:prstGeom>
        </p:spPr>
        <p:txBody>
          <a:bodyPr vert="horz" lIns="91440" tIns="45720" rIns="91440" bIns="45720" rtlCol="0">
            <a:noAutofit/>
          </a:bodyPr>
          <a:lstStyle/>
          <a:p>
            <a:pPr algn="ctr" defTabSz="914400">
              <a:spcBef>
                <a:spcPct val="20000"/>
              </a:spcBef>
              <a:buClr>
                <a:srgbClr val="FEB80A"/>
              </a:buClr>
              <a:buSzPct val="95000"/>
              <a:defRPr/>
            </a:pPr>
            <a:r>
              <a:rPr lang="en-US" sz="4400" dirty="0">
                <a:latin typeface="Malgun Gothic" panose="020B0503020000020004" pitchFamily="34" charset="-127"/>
                <a:ea typeface="Malgun Gothic" panose="020B0503020000020004" pitchFamily="34" charset="-127"/>
              </a:rPr>
              <a:t>Lakes and Boundary Waters:</a:t>
            </a:r>
            <a:br>
              <a:rPr lang="en-US" sz="4400" dirty="0">
                <a:latin typeface="Malgun Gothic" panose="020B0503020000020004" pitchFamily="34" charset="-127"/>
                <a:ea typeface="Malgun Gothic" panose="020B0503020000020004" pitchFamily="34" charset="-127"/>
              </a:rPr>
            </a:br>
            <a:r>
              <a:rPr lang="en-US" sz="4400" b="1" dirty="0">
                <a:latin typeface="Malgun Gothic" panose="020B0503020000020004" pitchFamily="34" charset="-127"/>
                <a:ea typeface="Malgun Gothic" panose="020B0503020000020004" pitchFamily="34" charset="-127"/>
              </a:rPr>
              <a:t>give to our God your thanks and praise.</a:t>
            </a:r>
            <a:br>
              <a:rPr lang="en-US" sz="4400" b="1"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Maples and firs, birch and cedars, mosses</a:t>
            </a:r>
            <a:br>
              <a:rPr lang="en-US" sz="4400"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and ferns:</a:t>
            </a:r>
            <a:br>
              <a:rPr lang="en-US" sz="4400" dirty="0">
                <a:latin typeface="Malgun Gothic" panose="020B0503020000020004" pitchFamily="34" charset="-127"/>
                <a:ea typeface="Malgun Gothic" panose="020B0503020000020004" pitchFamily="34" charset="-127"/>
              </a:rPr>
            </a:br>
            <a:r>
              <a:rPr lang="en-US" sz="4400" b="1" dirty="0">
                <a:latin typeface="Malgun Gothic" panose="020B0503020000020004" pitchFamily="34" charset="-127"/>
                <a:ea typeface="Malgun Gothic" panose="020B0503020000020004" pitchFamily="34" charset="-127"/>
              </a:rPr>
              <a:t>give to our God your thanks and praise</a:t>
            </a:r>
            <a:r>
              <a:rPr lang="en-US" sz="4400" dirty="0">
                <a:latin typeface="Malgun Gothic" panose="020B0503020000020004" pitchFamily="34" charset="-127"/>
                <a:ea typeface="Malgun Gothic" panose="020B0503020000020004" pitchFamily="34" charset="-127"/>
              </a:rPr>
              <a:t>.</a:t>
            </a:r>
            <a:br>
              <a:rPr lang="en-US" sz="4400"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Northern pike and brownie trout, deer and</a:t>
            </a:r>
            <a:br>
              <a:rPr lang="en-US" sz="4400"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fox, soaring bald eagles and cheering robins:</a:t>
            </a:r>
            <a:br>
              <a:rPr lang="en-US" sz="4400" dirty="0">
                <a:latin typeface="Malgun Gothic" panose="020B0503020000020004" pitchFamily="34" charset="-127"/>
                <a:ea typeface="Malgun Gothic" panose="020B0503020000020004" pitchFamily="34" charset="-127"/>
              </a:rPr>
            </a:br>
            <a:r>
              <a:rPr lang="en-US" sz="4400" b="1" dirty="0">
                <a:latin typeface="Malgun Gothic" panose="020B0503020000020004" pitchFamily="34" charset="-127"/>
                <a:ea typeface="Malgun Gothic" panose="020B0503020000020004" pitchFamily="34" charset="-127"/>
              </a:rPr>
              <a:t>give to our God your thanks and praise</a:t>
            </a:r>
            <a:r>
              <a:rPr lang="en-US" sz="4800" b="1" dirty="0">
                <a:latin typeface="Malgun Gothic" panose="020B0503020000020004" pitchFamily="34" charset="-127"/>
                <a:ea typeface="Malgun Gothic" panose="020B0503020000020004" pitchFamily="34" charset="-127"/>
              </a:rPr>
              <a:t>.</a:t>
            </a:r>
            <a:r>
              <a:rPr lang="en-US" sz="4800" dirty="0">
                <a:latin typeface="Malgun Gothic" panose="020B0503020000020004" pitchFamily="34" charset="-127"/>
                <a:ea typeface="Malgun Gothic" panose="020B0503020000020004" pitchFamily="34" charset="-127"/>
              </a:rPr>
              <a:t> </a:t>
            </a:r>
            <a:endParaRPr lang="en-US" sz="4800" b="1" dirty="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72615119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8FE39-5B3E-C906-9F87-32E0AA8D976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6A4A657-C0C7-2386-53B4-E1F12FCDDD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EAF38568-BB79-AFCF-D395-51C70160E0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3C2C7D53-5DE1-72A8-B886-E9D4CB104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E9CD4345-3F70-8DF8-7B67-5180CAF1ED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D6FBC695-71EB-C18A-15D6-E479197FF8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6BCFB8B6-D4DD-A8B2-3F26-C1E5BA413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F3D3A45-CD50-A9B3-8FFA-E5D3647BB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93212E94-FABE-3101-E010-D0D0DEDC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25143B70-FA6A-B8F2-8EFC-E8A1C4E5D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E42C680B-C013-34AA-5EE3-470E1611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DFE4A5F4-A2C3-30EA-3036-E7ECCCA578F7}"/>
              </a:ext>
            </a:extLst>
          </p:cNvPr>
          <p:cNvSpPr/>
          <p:nvPr/>
        </p:nvSpPr>
        <p:spPr>
          <a:xfrm>
            <a:off x="0" y="2286162"/>
            <a:ext cx="12192000" cy="68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Rectangle 1">
            <a:extLst>
              <a:ext uri="{FF2B5EF4-FFF2-40B4-BE49-F238E27FC236}">
                <a16:creationId xmlns:a16="http://schemas.microsoft.com/office/drawing/2014/main" id="{1B3BA2B7-5274-84D0-ED31-5E83F9F38B42}"/>
              </a:ext>
            </a:extLst>
          </p:cNvPr>
          <p:cNvSpPr/>
          <p:nvPr/>
        </p:nvSpPr>
        <p:spPr>
          <a:xfrm>
            <a:off x="0" y="600783"/>
            <a:ext cx="12192000" cy="23654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CBB7E76-F517-A260-BDDB-A157710C3068}"/>
              </a:ext>
            </a:extLst>
          </p:cNvPr>
          <p:cNvSpPr txBox="1"/>
          <p:nvPr/>
        </p:nvSpPr>
        <p:spPr>
          <a:xfrm>
            <a:off x="0" y="600783"/>
            <a:ext cx="12191999" cy="6257218"/>
          </a:xfrm>
          <a:prstGeom prst="rect">
            <a:avLst/>
          </a:prstGeom>
        </p:spPr>
        <p:txBody>
          <a:bodyPr vert="horz" lIns="91440" tIns="45720" rIns="91440" bIns="45720" rtlCol="0">
            <a:noAutofit/>
          </a:bodyPr>
          <a:lstStyle/>
          <a:p>
            <a:pPr algn="ctr" defTabSz="914400">
              <a:spcBef>
                <a:spcPct val="20000"/>
              </a:spcBef>
              <a:buClr>
                <a:srgbClr val="FEB80A"/>
              </a:buClr>
              <a:buSzPct val="95000"/>
              <a:defRPr/>
            </a:pPr>
            <a:r>
              <a:rPr lang="en-US" sz="4400" dirty="0">
                <a:latin typeface="Malgun Gothic" panose="020B0503020000020004" pitchFamily="34" charset="-127"/>
                <a:ea typeface="Malgun Gothic" panose="020B0503020000020004" pitchFamily="34" charset="-127"/>
              </a:rPr>
              <a:t>Immigrants and natives, women and men,</a:t>
            </a:r>
            <a:br>
              <a:rPr lang="en-US" sz="4400"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people who inhabit the Heartland:</a:t>
            </a:r>
            <a:br>
              <a:rPr lang="en-US" sz="4400" dirty="0">
                <a:latin typeface="Malgun Gothic" panose="020B0503020000020004" pitchFamily="34" charset="-127"/>
                <a:ea typeface="Malgun Gothic" panose="020B0503020000020004" pitchFamily="34" charset="-127"/>
              </a:rPr>
            </a:br>
            <a:r>
              <a:rPr lang="en-US" sz="4400" b="1" dirty="0">
                <a:latin typeface="Malgun Gothic" panose="020B0503020000020004" pitchFamily="34" charset="-127"/>
                <a:ea typeface="Malgun Gothic" panose="020B0503020000020004" pitchFamily="34" charset="-127"/>
              </a:rPr>
              <a:t>give to our God your thanks and praise.</a:t>
            </a:r>
            <a:br>
              <a:rPr lang="en-US" sz="4400" b="1"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Saints and martyrs and living creatures of</a:t>
            </a:r>
            <a:br>
              <a:rPr lang="en-US" sz="4400" dirty="0">
                <a:latin typeface="Malgun Gothic" panose="020B0503020000020004" pitchFamily="34" charset="-127"/>
                <a:ea typeface="Malgun Gothic" panose="020B0503020000020004" pitchFamily="34" charset="-127"/>
              </a:rPr>
            </a:br>
            <a:r>
              <a:rPr lang="en-US" sz="4400" dirty="0">
                <a:latin typeface="Malgun Gothic" panose="020B0503020000020004" pitchFamily="34" charset="-127"/>
                <a:ea typeface="Malgun Gothic" panose="020B0503020000020004" pitchFamily="34" charset="-127"/>
              </a:rPr>
              <a:t>the biomes we call the Midwest:</a:t>
            </a:r>
            <a:br>
              <a:rPr lang="en-US" sz="4400" dirty="0">
                <a:latin typeface="Malgun Gothic" panose="020B0503020000020004" pitchFamily="34" charset="-127"/>
                <a:ea typeface="Malgun Gothic" panose="020B0503020000020004" pitchFamily="34" charset="-127"/>
              </a:rPr>
            </a:br>
            <a:r>
              <a:rPr lang="en-US" sz="4400" b="1" dirty="0">
                <a:latin typeface="Malgun Gothic" panose="020B0503020000020004" pitchFamily="34" charset="-127"/>
                <a:ea typeface="Malgun Gothic" panose="020B0503020000020004" pitchFamily="34" charset="-127"/>
              </a:rPr>
              <a:t>give to our God your thanks and praise.</a:t>
            </a:r>
            <a:br>
              <a:rPr lang="en-US" sz="4400" b="1" dirty="0">
                <a:latin typeface="Malgun Gothic" panose="020B0503020000020004" pitchFamily="34" charset="-127"/>
                <a:ea typeface="Malgun Gothic" panose="020B0503020000020004" pitchFamily="34" charset="-127"/>
              </a:rPr>
            </a:br>
            <a:r>
              <a:rPr lang="en-US" sz="4400" b="1" dirty="0">
                <a:latin typeface="Malgun Gothic" panose="020B0503020000020004" pitchFamily="34" charset="-127"/>
                <a:ea typeface="Malgun Gothic" panose="020B0503020000020004" pitchFamily="34" charset="-127"/>
              </a:rPr>
              <a:t>Amen.</a:t>
            </a:r>
            <a:r>
              <a:rPr lang="en-US" sz="4400" dirty="0">
                <a:latin typeface="Malgun Gothic" panose="020B0503020000020004" pitchFamily="34" charset="-127"/>
                <a:ea typeface="Malgun Gothic" panose="020B0503020000020004" pitchFamily="34" charset="-127"/>
              </a:rPr>
              <a:t> </a:t>
            </a:r>
            <a:endParaRPr lang="en-US" sz="4800" b="1" dirty="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21524058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E932-28DC-048C-6A66-34A82F882BF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297C02C-93F5-839E-B3B8-CAA37A6EB0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6B043936-2718-1938-325A-6791AE9030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3C100D8A-E459-5892-ACAC-3CC916097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9DC2A51F-8BED-CBF3-D3C5-7315C0D7F5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B108A64A-76A4-8A4F-2B8C-331BA1D43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F56CCA28-F5AE-F2BB-8CA5-9C7AEC186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32BF81A7-D74A-38D6-E5AF-FEC76DB71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495814EF-13FA-85ED-382D-6B80CB0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7">
            <a:extLst>
              <a:ext uri="{FF2B5EF4-FFF2-40B4-BE49-F238E27FC236}">
                <a16:creationId xmlns:a16="http://schemas.microsoft.com/office/drawing/2014/main" id="{016B90B4-BFA2-05AC-DF5A-02CAFACD3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55DCE4BB-4B11-6A4B-D672-56E8D332A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61CCE24-6732-637D-3447-80F54BEE32FA}"/>
              </a:ext>
            </a:extLst>
          </p:cNvPr>
          <p:cNvSpPr>
            <a:spLocks noGrp="1"/>
          </p:cNvSpPr>
          <p:nvPr>
            <p:ph type="ctrTitle"/>
          </p:nvPr>
        </p:nvSpPr>
        <p:spPr>
          <a:xfrm>
            <a:off x="0" y="2843567"/>
            <a:ext cx="12191999" cy="1518189"/>
          </a:xfrm>
        </p:spPr>
        <p:txBody>
          <a:bodyPr vert="horz" lIns="91440" tIns="45720" rIns="91440" bIns="45720" rtlCol="0" anchor="t">
            <a:noAutofit/>
          </a:bodyPr>
          <a:lstStyle/>
          <a:p>
            <a:pPr algn="ctr"/>
            <a: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t>God of the Sparrow, God of the Whale </a:t>
            </a:r>
            <a:b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br>
            <a: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t> UMH #122 vs 1-4 </a:t>
            </a:r>
            <a:b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br>
            <a:br>
              <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rPr>
            </a:br>
            <a:endParaRPr lang="en-US" sz="4800" b="1" dirty="0">
              <a:solidFill>
                <a:schemeClr val="tx1"/>
              </a:solidFill>
              <a:effectLst>
                <a:outerShdw blurRad="50800" dist="50800" dir="5400000" algn="ctr" rotWithShape="0">
                  <a:schemeClr val="bg1"/>
                </a:outerShdw>
              </a:effectLst>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5930402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3219</TotalTime>
  <Words>1166</Words>
  <Application>Microsoft Office PowerPoint</Application>
  <PresentationFormat>Widescreen</PresentationFormat>
  <Paragraphs>52</Paragraphs>
  <Slides>33</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4" baseType="lpstr">
      <vt:lpstr>Malgun Gothic</vt:lpstr>
      <vt:lpstr>Aptos</vt:lpstr>
      <vt:lpstr>Arial</vt:lpstr>
      <vt:lpstr>Century Gothic</vt:lpstr>
      <vt:lpstr>Constantia</vt:lpstr>
      <vt:lpstr>Georgia</vt:lpstr>
      <vt:lpstr>Wingdings 3</vt:lpstr>
      <vt:lpstr>ZapfChancery</vt:lpstr>
      <vt:lpstr>Ion</vt:lpstr>
      <vt:lpstr>1_Ion</vt:lpstr>
      <vt:lpstr>Presentation</vt:lpstr>
      <vt:lpstr>PowerPoint Presentation</vt:lpstr>
      <vt:lpstr>PowerPoint Presentation</vt:lpstr>
      <vt:lpstr>HE IS RISEN!</vt:lpstr>
      <vt:lpstr>PowerPoint Presentation</vt:lpstr>
      <vt:lpstr>PowerPoint Presentation</vt:lpstr>
      <vt:lpstr>PowerPoint Presentation</vt:lpstr>
      <vt:lpstr>PowerPoint Presentation</vt:lpstr>
      <vt:lpstr>PowerPoint Presentation</vt:lpstr>
      <vt:lpstr>God of the Sparrow, God of the Whale   UMH #122 vs 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 the Garden  UMH #314 </vt:lpstr>
      <vt:lpstr>PowerPoint Presentation</vt:lpstr>
      <vt:lpstr>PowerPoint Presentation</vt:lpstr>
      <vt:lpstr>PowerPoint Presentation</vt:lpstr>
      <vt:lpstr>PowerPoint Presentation</vt:lpstr>
      <vt:lpstr>PowerPoint Presentation</vt:lpstr>
      <vt:lpstr>A Little Hope in Time                                                                Tim Goodwin </vt:lpstr>
      <vt:lpstr>PowerPoint Presentation</vt:lpstr>
      <vt:lpstr> Easter People, Raise Your Voices                                                                UMH #304 </vt:lpstr>
      <vt:lpstr>PowerPoint Presentation</vt:lpstr>
      <vt:lpstr>PowerPoint Presentation</vt:lpstr>
      <vt:lpstr>PowerPoint Presentation</vt:lpstr>
      <vt:lpstr>PowerPoint Presentation</vt:lpstr>
      <vt:lpstr> INVITATION TO REFLECT  </vt:lpstr>
      <vt:lpstr>PowerPoint Presentation</vt:lpstr>
      <vt:lpstr>PowerPoint Presentation</vt:lpstr>
      <vt:lpstr>HE IS RISEN!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RISEN!</dc:title>
  <dc:creator>Rachel Morey</dc:creator>
  <cp:lastModifiedBy>Home</cp:lastModifiedBy>
  <cp:revision>186</cp:revision>
  <dcterms:created xsi:type="dcterms:W3CDTF">2015-03-23T19:34:00Z</dcterms:created>
  <dcterms:modified xsi:type="dcterms:W3CDTF">2025-04-23T19:24:52Z</dcterms:modified>
</cp:coreProperties>
</file>